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5"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333" r:id="rId13"/>
    <p:sldId id="334" r:id="rId14"/>
    <p:sldId id="265" r:id="rId15"/>
    <p:sldId id="266" r:id="rId16"/>
    <p:sldId id="267" r:id="rId17"/>
    <p:sldId id="268" r:id="rId18"/>
    <p:sldId id="269" r:id="rId19"/>
    <p:sldId id="270" r:id="rId20"/>
    <p:sldId id="271" r:id="rId21"/>
    <p:sldId id="337"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38" r:id="rId40"/>
    <p:sldId id="291" r:id="rId41"/>
    <p:sldId id="292" r:id="rId42"/>
    <p:sldId id="293" r:id="rId43"/>
    <p:sldId id="321" r:id="rId44"/>
    <p:sldId id="295" r:id="rId45"/>
    <p:sldId id="296" r:id="rId46"/>
    <p:sldId id="297" r:id="rId47"/>
    <p:sldId id="339" r:id="rId48"/>
    <p:sldId id="299" r:id="rId49"/>
    <p:sldId id="300" r:id="rId50"/>
    <p:sldId id="301" r:id="rId51"/>
    <p:sldId id="329" r:id="rId52"/>
    <p:sldId id="340"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3A6483"/>
    <a:srgbClr val="0948CB"/>
    <a:srgbClr val="F2F4F8"/>
    <a:srgbClr val="1C7DDB"/>
    <a:srgbClr val="121619"/>
    <a:srgbClr val="F2F2F2"/>
    <a:srgbClr val="145579"/>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249" autoAdjust="0"/>
  </p:normalViewPr>
  <p:slideViewPr>
    <p:cSldViewPr snapToGrid="0" snapToObjects="1">
      <p:cViewPr>
        <p:scale>
          <a:sx n="66" d="100"/>
          <a:sy n="66" d="100"/>
        </p:scale>
        <p:origin x="1002"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02/03/2022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02/03/2022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8455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02/03/2022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02/03/2022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02/03/2022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3401270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9" r:id="rId4"/>
    <p:sldLayoutId id="214748369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075587865"/>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hyperlink" Target="https://github.com/hesehity/CAPSTONE"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hesehity/Capstone/blob/main/data_wrangling%20(3).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hesehity/Capstone/blob/main/EDA%20with%20Visualization%20(2).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hesehity/Capstone/blob/main/EDA%20with%20SQL%20(1).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hesehity/Capstone/blob/main/Interactive%20Visual%20Analytics%20with%20Folium.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hesehity/Capstone/blob/main/space_dash_app1.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esehity/Capstone/blob/main/Machine%20Learning%20Prediction.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esehity/CAPSTONE/blob/main/SpaceX%20Falcon%209%20first%20stage%20Landing%20Prediction.py.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object 7">
            <a:extLst>
              <a:ext uri="{FF2B5EF4-FFF2-40B4-BE49-F238E27FC236}">
                <a16:creationId xmlns:a16="http://schemas.microsoft.com/office/drawing/2014/main" id="{24CFC12A-2BE6-42EE-8B26-E01676BF029D}"/>
              </a:ext>
            </a:extLst>
          </p:cNvPr>
          <p:cNvSpPr txBox="1"/>
          <p:nvPr/>
        </p:nvSpPr>
        <p:spPr>
          <a:xfrm>
            <a:off x="889820" y="4430849"/>
            <a:ext cx="5885180" cy="1422825"/>
          </a:xfrm>
          <a:prstGeom prst="rect">
            <a:avLst/>
          </a:prstGeom>
        </p:spPr>
        <p:txBody>
          <a:bodyPr vert="horz" wrap="square" lIns="0" tIns="108585" rIns="0" bIns="0" rtlCol="0">
            <a:spAutoFit/>
          </a:bodyPr>
          <a:lstStyle/>
          <a:p>
            <a:pPr marL="12700">
              <a:lnSpc>
                <a:spcPct val="100000"/>
              </a:lnSpc>
              <a:spcBef>
                <a:spcPts val="855"/>
              </a:spcBef>
            </a:pPr>
            <a:r>
              <a:rPr lang="en-US" sz="2400" dirty="0">
                <a:solidFill>
                  <a:schemeClr val="bg1"/>
                </a:solidFill>
                <a:latin typeface="Arial"/>
                <a:cs typeface="Arial"/>
              </a:rPr>
              <a:t>Hani Fahim Ibrahim</a:t>
            </a:r>
            <a:endParaRPr sz="2400" dirty="0">
              <a:solidFill>
                <a:schemeClr val="bg1"/>
              </a:solidFill>
              <a:latin typeface="Arial"/>
              <a:cs typeface="Arial"/>
            </a:endParaRPr>
          </a:p>
          <a:p>
            <a:pPr marL="12700">
              <a:lnSpc>
                <a:spcPct val="100000"/>
              </a:lnSpc>
              <a:spcBef>
                <a:spcPts val="755"/>
              </a:spcBef>
            </a:pPr>
            <a:r>
              <a:rPr lang="en-IN" sz="2400" spc="70" dirty="0">
                <a:solidFill>
                  <a:schemeClr val="bg1"/>
                </a:solidFill>
                <a:latin typeface="Arial"/>
                <a:cs typeface="Arial"/>
                <a:hlinkClick r:id="rId4">
                  <a:extLst>
                    <a:ext uri="{A12FA001-AC4F-418D-AE19-62706E023703}">
                      <ahyp:hlinkClr xmlns:ahyp="http://schemas.microsoft.com/office/drawing/2018/hyperlinkcolor" val="tx"/>
                    </a:ext>
                  </a:extLst>
                </a:hlinkClick>
              </a:rPr>
              <a:t>https://github.com/hesehity/CAPSTONE</a:t>
            </a:r>
            <a:endParaRPr lang="en-IN" sz="2400" spc="130" dirty="0">
              <a:solidFill>
                <a:schemeClr val="bg1"/>
              </a:solidFill>
              <a:latin typeface="Arial"/>
              <a:cs typeface="Arial"/>
            </a:endParaRPr>
          </a:p>
          <a:p>
            <a:pPr marL="12700">
              <a:lnSpc>
                <a:spcPct val="100000"/>
              </a:lnSpc>
              <a:spcBef>
                <a:spcPts val="755"/>
              </a:spcBef>
            </a:pPr>
            <a:fld id="{4AA55047-2229-4044-A519-878447E8EA07}" type="datetime2">
              <a:rPr lang="en-IN" sz="2400" spc="130" smtClean="0">
                <a:solidFill>
                  <a:schemeClr val="bg1"/>
                </a:solidFill>
                <a:latin typeface="Arial"/>
                <a:cs typeface="Arial"/>
              </a:rPr>
              <a:t>Wednesday, 02 March 2022</a:t>
            </a:fld>
            <a:endParaRPr sz="2400" dirty="0">
              <a:solidFill>
                <a:schemeClr val="bg1"/>
              </a:solidFill>
              <a:latin typeface="Arial"/>
              <a:cs typeface="Aria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615822"/>
            <a:ext cx="5643822" cy="566822"/>
          </a:xfrm>
          <a:prstGeom prst="rect">
            <a:avLst/>
          </a:prstGeom>
        </p:spPr>
        <p:txBody>
          <a:bodyPr vert="horz" lIns="91440" tIns="45720" rIns="91440" bIns="45720" rtlCol="0" anchor="ctr">
            <a:normAutofit fontScale="90000"/>
          </a:bodyPr>
          <a:lstStyle/>
          <a:p>
            <a:r>
              <a:rPr sz="4000" dirty="0">
                <a:solidFill>
                  <a:srgbClr val="0B49CB"/>
                </a:solidFill>
                <a:latin typeface="Abadi"/>
              </a:rPr>
              <a:t>Data Wrangling</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10</a:t>
            </a:fld>
            <a:endParaRPr dirty="0"/>
          </a:p>
        </p:txBody>
      </p:sp>
      <p:sp>
        <p:nvSpPr>
          <p:cNvPr id="8" name="object 4">
            <a:extLst>
              <a:ext uri="{FF2B5EF4-FFF2-40B4-BE49-F238E27FC236}">
                <a16:creationId xmlns:a16="http://schemas.microsoft.com/office/drawing/2014/main" id="{2DA210AB-68C5-4FD5-BA6F-36173DA422E9}"/>
              </a:ext>
            </a:extLst>
          </p:cNvPr>
          <p:cNvSpPr txBox="1">
            <a:spLocks/>
          </p:cNvSpPr>
          <p:nvPr/>
        </p:nvSpPr>
        <p:spPr>
          <a:xfrm>
            <a:off x="467361" y="1799519"/>
            <a:ext cx="11231153" cy="4929042"/>
          </a:xfrm>
          <a:prstGeom prst="rect">
            <a:avLst/>
          </a:prstGeom>
        </p:spPr>
        <p:txBody>
          <a:bodyPr vert="horz" wrap="square" lIns="0" tIns="16256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10">
              <a:lnSpc>
                <a:spcPct val="100000"/>
              </a:lnSpc>
              <a:spcBef>
                <a:spcPts val="1280"/>
              </a:spcBef>
            </a:pPr>
            <a:r>
              <a:rPr lang="en-US" sz="2000" spc="-15" dirty="0">
                <a:latin typeface="Carlito"/>
                <a:cs typeface="Carlito"/>
              </a:rPr>
              <a:t>Create </a:t>
            </a:r>
            <a:r>
              <a:rPr lang="en-US" sz="2000" dirty="0">
                <a:latin typeface="Carlito"/>
                <a:cs typeface="Carlito"/>
              </a:rPr>
              <a:t>a </a:t>
            </a:r>
            <a:r>
              <a:rPr lang="en-US" sz="2000" spc="-5" dirty="0">
                <a:latin typeface="Carlito"/>
                <a:cs typeface="Carlito"/>
              </a:rPr>
              <a:t>training label </a:t>
            </a:r>
            <a:r>
              <a:rPr lang="en-US" sz="2000" dirty="0">
                <a:latin typeface="Carlito"/>
                <a:cs typeface="Carlito"/>
              </a:rPr>
              <a:t>with </a:t>
            </a:r>
            <a:r>
              <a:rPr lang="en-US" sz="2000" spc="-5" dirty="0">
                <a:latin typeface="Carlito"/>
                <a:cs typeface="Carlito"/>
              </a:rPr>
              <a:t>landing </a:t>
            </a:r>
            <a:r>
              <a:rPr lang="en-US" sz="2000" spc="-15" dirty="0">
                <a:latin typeface="Carlito"/>
                <a:cs typeface="Carlito"/>
              </a:rPr>
              <a:t>outcomes </a:t>
            </a:r>
            <a:r>
              <a:rPr lang="en-US" sz="2000" spc="-5" dirty="0">
                <a:latin typeface="Carlito"/>
                <a:cs typeface="Carlito"/>
              </a:rPr>
              <a:t>where successful </a:t>
            </a:r>
            <a:r>
              <a:rPr lang="en-US" sz="2000" dirty="0">
                <a:latin typeface="Carlito"/>
                <a:cs typeface="Carlito"/>
              </a:rPr>
              <a:t>= 1 &amp; </a:t>
            </a:r>
            <a:r>
              <a:rPr lang="en-US" sz="2000" spc="-15" dirty="0">
                <a:latin typeface="Carlito"/>
                <a:cs typeface="Carlito"/>
              </a:rPr>
              <a:t>failure </a:t>
            </a:r>
            <a:r>
              <a:rPr lang="en-US" sz="2000" dirty="0">
                <a:latin typeface="Carlito"/>
                <a:cs typeface="Carlito"/>
              </a:rPr>
              <a:t>=</a:t>
            </a:r>
            <a:r>
              <a:rPr lang="en-US" sz="2000" spc="-85" dirty="0">
                <a:latin typeface="Carlito"/>
                <a:cs typeface="Carlito"/>
              </a:rPr>
              <a:t> </a:t>
            </a:r>
            <a:r>
              <a:rPr lang="en-US" sz="2000" dirty="0">
                <a:latin typeface="Carlito"/>
                <a:cs typeface="Carlito"/>
              </a:rPr>
              <a:t>0.</a:t>
            </a:r>
          </a:p>
          <a:p>
            <a:pPr marL="16510">
              <a:lnSpc>
                <a:spcPct val="100000"/>
              </a:lnSpc>
              <a:spcBef>
                <a:spcPts val="1175"/>
              </a:spcBef>
            </a:pPr>
            <a:r>
              <a:rPr lang="en-US" sz="2000" dirty="0">
                <a:latin typeface="Carlito"/>
                <a:cs typeface="Carlito"/>
              </a:rPr>
              <a:t>Outcome</a:t>
            </a:r>
            <a:r>
              <a:rPr lang="en-US" sz="2000" spc="-75" dirty="0">
                <a:latin typeface="Carlito"/>
                <a:cs typeface="Carlito"/>
              </a:rPr>
              <a:t> </a:t>
            </a:r>
            <a:r>
              <a:rPr lang="en-US" sz="2000" dirty="0">
                <a:latin typeface="Carlito"/>
                <a:cs typeface="Carlito"/>
              </a:rPr>
              <a:t>column</a:t>
            </a:r>
            <a:r>
              <a:rPr lang="en-US" sz="2000" spc="-45" dirty="0">
                <a:latin typeface="Carlito"/>
                <a:cs typeface="Carlito"/>
              </a:rPr>
              <a:t> </a:t>
            </a:r>
            <a:r>
              <a:rPr lang="en-US" sz="2000" spc="-5" dirty="0">
                <a:latin typeface="Carlito"/>
                <a:cs typeface="Carlito"/>
              </a:rPr>
              <a:t>has</a:t>
            </a:r>
            <a:r>
              <a:rPr lang="en-US" sz="2000" spc="-40" dirty="0">
                <a:latin typeface="Carlito"/>
                <a:cs typeface="Carlito"/>
              </a:rPr>
              <a:t> </a:t>
            </a:r>
            <a:r>
              <a:rPr lang="en-US" sz="2000" spc="-10" dirty="0">
                <a:latin typeface="Carlito"/>
                <a:cs typeface="Carlito"/>
              </a:rPr>
              <a:t>two</a:t>
            </a:r>
            <a:r>
              <a:rPr lang="en-US" sz="2000" spc="-25" dirty="0">
                <a:latin typeface="Carlito"/>
                <a:cs typeface="Carlito"/>
              </a:rPr>
              <a:t> </a:t>
            </a:r>
            <a:r>
              <a:rPr lang="en-US" sz="2000" dirty="0">
                <a:latin typeface="Carlito"/>
                <a:cs typeface="Carlito"/>
              </a:rPr>
              <a:t>components:</a:t>
            </a:r>
            <a:r>
              <a:rPr lang="en-US" sz="2000" spc="-75" dirty="0">
                <a:latin typeface="Carlito"/>
                <a:cs typeface="Carlito"/>
              </a:rPr>
              <a:t> </a:t>
            </a:r>
            <a:r>
              <a:rPr lang="en-US" sz="2000" dirty="0">
                <a:latin typeface="Carlito"/>
                <a:cs typeface="Carlito"/>
              </a:rPr>
              <a:t>‘Mission</a:t>
            </a:r>
            <a:r>
              <a:rPr lang="en-US" sz="2000" spc="5" dirty="0">
                <a:latin typeface="Carlito"/>
                <a:cs typeface="Carlito"/>
              </a:rPr>
              <a:t> </a:t>
            </a:r>
            <a:r>
              <a:rPr lang="en-US" sz="2000" spc="-5" dirty="0">
                <a:latin typeface="Carlito"/>
                <a:cs typeface="Carlito"/>
              </a:rPr>
              <a:t>Outcome’</a:t>
            </a:r>
            <a:r>
              <a:rPr lang="en-US" sz="2000" spc="-65" dirty="0">
                <a:latin typeface="Carlito"/>
                <a:cs typeface="Carlito"/>
              </a:rPr>
              <a:t> </a:t>
            </a:r>
            <a:r>
              <a:rPr lang="en-US" sz="2000" dirty="0">
                <a:latin typeface="Carlito"/>
                <a:cs typeface="Carlito"/>
              </a:rPr>
              <a:t>‘Landing</a:t>
            </a:r>
            <a:r>
              <a:rPr lang="en-US" sz="2000" spc="-50" dirty="0">
                <a:latin typeface="Carlito"/>
                <a:cs typeface="Carlito"/>
              </a:rPr>
              <a:t> </a:t>
            </a:r>
            <a:r>
              <a:rPr lang="en-US" sz="2000" spc="-5" dirty="0">
                <a:latin typeface="Carlito"/>
                <a:cs typeface="Carlito"/>
              </a:rPr>
              <a:t>Location’</a:t>
            </a:r>
            <a:endParaRPr lang="en-US" sz="2000" dirty="0">
              <a:latin typeface="Carlito"/>
              <a:cs typeface="Carlito"/>
            </a:endParaRPr>
          </a:p>
          <a:p>
            <a:pPr marL="16510" marR="5080">
              <a:lnSpc>
                <a:spcPct val="150000"/>
              </a:lnSpc>
              <a:spcBef>
                <a:spcPts val="290"/>
              </a:spcBef>
            </a:pPr>
            <a:r>
              <a:rPr lang="en-US" sz="2000" dirty="0">
                <a:latin typeface="Carlito"/>
                <a:cs typeface="Carlito"/>
              </a:rPr>
              <a:t>New </a:t>
            </a:r>
            <a:r>
              <a:rPr lang="en-US" sz="2000" spc="-5" dirty="0">
                <a:latin typeface="Carlito"/>
                <a:cs typeface="Carlito"/>
              </a:rPr>
              <a:t>training </a:t>
            </a:r>
            <a:r>
              <a:rPr lang="en-US" sz="2000" dirty="0">
                <a:latin typeface="Carlito"/>
                <a:cs typeface="Carlito"/>
              </a:rPr>
              <a:t>label column </a:t>
            </a:r>
            <a:r>
              <a:rPr lang="en-US" sz="2000" spc="-15" dirty="0">
                <a:latin typeface="Carlito"/>
                <a:cs typeface="Carlito"/>
              </a:rPr>
              <a:t>‘class’ </a:t>
            </a:r>
            <a:r>
              <a:rPr lang="en-US" sz="2000" spc="-5" dirty="0">
                <a:latin typeface="Carlito"/>
                <a:cs typeface="Carlito"/>
              </a:rPr>
              <a:t>with </a:t>
            </a:r>
            <a:r>
              <a:rPr lang="en-US" sz="2000" dirty="0">
                <a:latin typeface="Carlito"/>
                <a:cs typeface="Carlito"/>
              </a:rPr>
              <a:t>a </a:t>
            </a:r>
            <a:r>
              <a:rPr lang="en-US" sz="2000" spc="-5" dirty="0">
                <a:latin typeface="Carlito"/>
                <a:cs typeface="Carlito"/>
              </a:rPr>
              <a:t>value of </a:t>
            </a:r>
            <a:r>
              <a:rPr lang="en-US" sz="2000" dirty="0">
                <a:latin typeface="Carlito"/>
                <a:cs typeface="Carlito"/>
              </a:rPr>
              <a:t>1 </a:t>
            </a:r>
            <a:r>
              <a:rPr lang="en-US" sz="2000" spc="-5" dirty="0">
                <a:latin typeface="Carlito"/>
                <a:cs typeface="Carlito"/>
              </a:rPr>
              <a:t>if </a:t>
            </a:r>
            <a:r>
              <a:rPr lang="en-US" sz="2000" dirty="0">
                <a:latin typeface="Carlito"/>
                <a:cs typeface="Carlito"/>
              </a:rPr>
              <a:t>‘Mission </a:t>
            </a:r>
            <a:r>
              <a:rPr lang="en-US" sz="2000" spc="-5" dirty="0">
                <a:latin typeface="Carlito"/>
                <a:cs typeface="Carlito"/>
              </a:rPr>
              <a:t>Outcome’ is </a:t>
            </a:r>
            <a:r>
              <a:rPr lang="en-US" sz="2000" spc="-30" dirty="0">
                <a:latin typeface="Carlito"/>
                <a:cs typeface="Carlito"/>
              </a:rPr>
              <a:t>True </a:t>
            </a:r>
            <a:r>
              <a:rPr lang="en-US" sz="2000" dirty="0">
                <a:latin typeface="Carlito"/>
                <a:cs typeface="Carlito"/>
              </a:rPr>
              <a:t>and 0 </a:t>
            </a:r>
            <a:r>
              <a:rPr lang="en-US" sz="2000" spc="-5" dirty="0">
                <a:latin typeface="Carlito"/>
                <a:cs typeface="Carlito"/>
              </a:rPr>
              <a:t>otherwise.  </a:t>
            </a:r>
            <a:r>
              <a:rPr lang="en-US" sz="2000" u="heavy" spc="-20" dirty="0">
                <a:uFill>
                  <a:solidFill>
                    <a:srgbClr val="404040"/>
                  </a:solidFill>
                </a:uFill>
                <a:latin typeface="Carlito"/>
                <a:cs typeface="Carlito"/>
              </a:rPr>
              <a:t>Value </a:t>
            </a:r>
            <a:r>
              <a:rPr lang="en-US" sz="2000" u="heavy" dirty="0">
                <a:uFill>
                  <a:solidFill>
                    <a:srgbClr val="404040"/>
                  </a:solidFill>
                </a:uFill>
                <a:latin typeface="Carlito"/>
                <a:cs typeface="Carlito"/>
              </a:rPr>
              <a:t>Mapping:</a:t>
            </a:r>
            <a:endParaRPr lang="en-US" sz="2000" dirty="0">
              <a:latin typeface="Carlito"/>
              <a:cs typeface="Carlito"/>
            </a:endParaRPr>
          </a:p>
          <a:p>
            <a:pPr marL="16510">
              <a:lnSpc>
                <a:spcPct val="100000"/>
              </a:lnSpc>
              <a:spcBef>
                <a:spcPts val="1275"/>
              </a:spcBef>
            </a:pPr>
            <a:r>
              <a:rPr lang="en-US" sz="2000" spc="-30" dirty="0">
                <a:latin typeface="Carlito"/>
                <a:cs typeface="Carlito"/>
              </a:rPr>
              <a:t>True </a:t>
            </a:r>
            <a:r>
              <a:rPr lang="en-US" sz="2000" dirty="0">
                <a:latin typeface="Carlito"/>
                <a:cs typeface="Carlito"/>
              </a:rPr>
              <a:t>ASDS, </a:t>
            </a:r>
            <a:r>
              <a:rPr lang="en-US" sz="2000" spc="-30" dirty="0">
                <a:latin typeface="Carlito"/>
                <a:cs typeface="Carlito"/>
              </a:rPr>
              <a:t>True </a:t>
            </a:r>
            <a:r>
              <a:rPr lang="en-US" sz="2000" spc="-10" dirty="0">
                <a:latin typeface="Carlito"/>
                <a:cs typeface="Carlito"/>
              </a:rPr>
              <a:t>RTLS, </a:t>
            </a:r>
            <a:r>
              <a:rPr lang="en-US" sz="2000" dirty="0">
                <a:latin typeface="Carlito"/>
                <a:cs typeface="Carlito"/>
              </a:rPr>
              <a:t>&amp; </a:t>
            </a:r>
            <a:r>
              <a:rPr lang="en-US" sz="2000" spc="-30" dirty="0">
                <a:latin typeface="Carlito"/>
                <a:cs typeface="Carlito"/>
              </a:rPr>
              <a:t>True </a:t>
            </a:r>
            <a:r>
              <a:rPr lang="en-US" sz="2000" dirty="0">
                <a:latin typeface="Carlito"/>
                <a:cs typeface="Carlito"/>
              </a:rPr>
              <a:t>Ocean – </a:t>
            </a:r>
            <a:r>
              <a:rPr lang="en-US" sz="2000" spc="-10" dirty="0">
                <a:latin typeface="Carlito"/>
                <a:cs typeface="Carlito"/>
              </a:rPr>
              <a:t>set to </a:t>
            </a:r>
            <a:r>
              <a:rPr lang="en-US" sz="2000" spc="-5" dirty="0">
                <a:latin typeface="Carlito"/>
                <a:cs typeface="Carlito"/>
              </a:rPr>
              <a:t>-&gt;</a:t>
            </a:r>
            <a:r>
              <a:rPr lang="en-US" sz="2000" spc="-80" dirty="0">
                <a:latin typeface="Carlito"/>
                <a:cs typeface="Carlito"/>
              </a:rPr>
              <a:t> </a:t>
            </a:r>
            <a:r>
              <a:rPr lang="en-US" sz="2000" dirty="0">
                <a:latin typeface="Carlito"/>
                <a:cs typeface="Carlito"/>
              </a:rPr>
              <a:t>1</a:t>
            </a:r>
          </a:p>
          <a:p>
            <a:pPr marL="16510">
              <a:lnSpc>
                <a:spcPct val="100000"/>
              </a:lnSpc>
              <a:spcBef>
                <a:spcPts val="1200"/>
              </a:spcBef>
            </a:pPr>
            <a:r>
              <a:rPr lang="en-US" sz="2000" dirty="0">
                <a:latin typeface="Carlito"/>
                <a:cs typeface="Carlito"/>
              </a:rPr>
              <a:t>None </a:t>
            </a:r>
            <a:r>
              <a:rPr lang="en-US" sz="2000" dirty="0" err="1">
                <a:latin typeface="Carlito"/>
                <a:cs typeface="Carlito"/>
              </a:rPr>
              <a:t>None</a:t>
            </a:r>
            <a:r>
              <a:rPr lang="en-US" sz="2000" dirty="0">
                <a:latin typeface="Carlito"/>
                <a:cs typeface="Carlito"/>
              </a:rPr>
              <a:t>, </a:t>
            </a:r>
            <a:r>
              <a:rPr lang="en-US" sz="2000" spc="-15" dirty="0">
                <a:latin typeface="Carlito"/>
                <a:cs typeface="Carlito"/>
              </a:rPr>
              <a:t>False </a:t>
            </a:r>
            <a:r>
              <a:rPr lang="en-US" sz="2000" dirty="0">
                <a:latin typeface="Carlito"/>
                <a:cs typeface="Carlito"/>
              </a:rPr>
              <a:t>ASDS, None ASDS, </a:t>
            </a:r>
            <a:r>
              <a:rPr lang="en-US" sz="2000" spc="-15" dirty="0">
                <a:latin typeface="Carlito"/>
                <a:cs typeface="Carlito"/>
              </a:rPr>
              <a:t>False </a:t>
            </a:r>
            <a:r>
              <a:rPr lang="en-US" sz="2000" dirty="0">
                <a:latin typeface="Carlito"/>
                <a:cs typeface="Carlito"/>
              </a:rPr>
              <a:t>Ocean, </a:t>
            </a:r>
            <a:r>
              <a:rPr lang="en-US" sz="2000" spc="-15" dirty="0">
                <a:latin typeface="Carlito"/>
                <a:cs typeface="Carlito"/>
              </a:rPr>
              <a:t>False </a:t>
            </a:r>
            <a:r>
              <a:rPr lang="en-US" sz="2000" spc="-10" dirty="0">
                <a:latin typeface="Carlito"/>
                <a:cs typeface="Carlito"/>
              </a:rPr>
              <a:t>RTLS </a:t>
            </a:r>
            <a:r>
              <a:rPr lang="en-US" sz="2000" dirty="0">
                <a:latin typeface="Carlito"/>
                <a:cs typeface="Carlito"/>
              </a:rPr>
              <a:t>– </a:t>
            </a:r>
            <a:r>
              <a:rPr lang="en-US" sz="2000" spc="-10" dirty="0">
                <a:latin typeface="Carlito"/>
                <a:cs typeface="Carlito"/>
              </a:rPr>
              <a:t>set to </a:t>
            </a:r>
            <a:r>
              <a:rPr lang="en-US" sz="2000" spc="-5" dirty="0">
                <a:latin typeface="Carlito"/>
                <a:cs typeface="Carlito"/>
              </a:rPr>
              <a:t>-&gt;</a:t>
            </a:r>
            <a:r>
              <a:rPr lang="en-US" sz="2000" spc="-105" dirty="0">
                <a:latin typeface="Carlito"/>
                <a:cs typeface="Carlito"/>
              </a:rPr>
              <a:t> </a:t>
            </a:r>
            <a:r>
              <a:rPr lang="en-US" sz="2000" dirty="0">
                <a:latin typeface="Carlito"/>
                <a:cs typeface="Carlito"/>
              </a:rPr>
              <a:t>0</a:t>
            </a:r>
          </a:p>
          <a:p>
            <a:pPr marL="3810">
              <a:lnSpc>
                <a:spcPct val="100000"/>
              </a:lnSpc>
              <a:spcBef>
                <a:spcPts val="5"/>
              </a:spcBef>
            </a:pPr>
            <a:endParaRPr lang="en-US" sz="2550" dirty="0">
              <a:latin typeface="Carlito"/>
              <a:cs typeface="Carlito"/>
            </a:endParaRPr>
          </a:p>
          <a:p>
            <a:pPr marL="16510" marR="1900555">
              <a:lnSpc>
                <a:spcPct val="148000"/>
              </a:lnSpc>
            </a:pPr>
            <a:r>
              <a:rPr lang="en-US" sz="2000" u="heavy" spc="-5" dirty="0">
                <a:solidFill>
                  <a:srgbClr val="404040"/>
                </a:solidFill>
                <a:uFill>
                  <a:solidFill>
                    <a:srgbClr val="404040"/>
                  </a:solidFill>
                </a:uFill>
                <a:latin typeface="Carlito"/>
                <a:cs typeface="Carlito"/>
              </a:rPr>
              <a:t>GitHub url: </a:t>
            </a:r>
          </a:p>
          <a:p>
            <a:pPr marL="0" marR="1900555" indent="0">
              <a:lnSpc>
                <a:spcPct val="148000"/>
              </a:lnSpc>
              <a:buNone/>
            </a:pPr>
            <a:r>
              <a:rPr lang="en-US" sz="2000" spc="-5" dirty="0">
                <a:solidFill>
                  <a:srgbClr val="404040"/>
                </a:solidFill>
                <a:latin typeface="Carlito"/>
                <a:cs typeface="Carlito"/>
              </a:rPr>
              <a:t> </a:t>
            </a:r>
            <a:r>
              <a:rPr lang="en-US" sz="2000" u="heavy" spc="-5" dirty="0">
                <a:solidFill>
                  <a:srgbClr val="2996E1"/>
                </a:solidFill>
                <a:uFill>
                  <a:solidFill>
                    <a:srgbClr val="2996E1"/>
                  </a:solidFill>
                </a:uFill>
                <a:latin typeface="Carlito"/>
                <a:cs typeface="Carlito"/>
                <a:hlinkClick r:id="rId2"/>
              </a:rPr>
              <a:t>https://github.com/hesehity/Capstone/blob/main/data_wrangling%20(3).ipynb</a:t>
            </a:r>
            <a:endParaRPr lang="en-US" sz="2000" u="heavy" spc="-5" dirty="0">
              <a:solidFill>
                <a:srgbClr val="2996E1"/>
              </a:solidFill>
              <a:uFill>
                <a:solidFill>
                  <a:srgbClr val="2996E1"/>
                </a:solidFill>
              </a:uFill>
              <a:latin typeface="Carlito"/>
              <a:cs typeface="Carlito"/>
            </a:endParaRPr>
          </a:p>
          <a:p>
            <a:pPr marL="16510" marR="1900555">
              <a:lnSpc>
                <a:spcPct val="148000"/>
              </a:lnSpc>
            </a:pPr>
            <a:endParaRPr lang="en-US" sz="2000" dirty="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6534150" cy="689932"/>
          </a:xfrm>
          <a:prstGeom prst="rect">
            <a:avLst/>
          </a:prstGeom>
        </p:spPr>
        <p:txBody>
          <a:bodyPr vert="horz" lIns="91440" tIns="45720" rIns="91440" bIns="45720" rtlCol="0" anchor="ctr">
            <a:normAutofit fontScale="90000"/>
          </a:bodyPr>
          <a:lstStyle/>
          <a:p>
            <a:r>
              <a:rPr sz="4000" dirty="0">
                <a:solidFill>
                  <a:srgbClr val="0B49CB"/>
                </a:solidFill>
                <a:latin typeface="Abadi"/>
              </a:rPr>
              <a:t>EDA </a:t>
            </a:r>
            <a:r>
              <a:rPr lang="en-US" sz="4000" dirty="0">
                <a:solidFill>
                  <a:srgbClr val="0B49CB"/>
                </a:solidFill>
                <a:latin typeface="Abadi"/>
              </a:rPr>
              <a:t>w</a:t>
            </a:r>
            <a:r>
              <a:rPr sz="4000" dirty="0">
                <a:solidFill>
                  <a:srgbClr val="0B49CB"/>
                </a:solidFill>
                <a:latin typeface="Abadi"/>
              </a:rPr>
              <a:t>ith Data Visualization</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11</a:t>
            </a:fld>
            <a:endParaRPr dirty="0"/>
          </a:p>
        </p:txBody>
      </p:sp>
      <p:sp>
        <p:nvSpPr>
          <p:cNvPr id="6" name="object 4">
            <a:extLst>
              <a:ext uri="{FF2B5EF4-FFF2-40B4-BE49-F238E27FC236}">
                <a16:creationId xmlns:a16="http://schemas.microsoft.com/office/drawing/2014/main" id="{76E7AAF7-F5F8-4C00-8788-810F61DE75C2}"/>
              </a:ext>
            </a:extLst>
          </p:cNvPr>
          <p:cNvSpPr txBox="1"/>
          <p:nvPr/>
        </p:nvSpPr>
        <p:spPr>
          <a:xfrm>
            <a:off x="1176019" y="1824608"/>
            <a:ext cx="9963150" cy="4197944"/>
          </a:xfrm>
          <a:prstGeom prst="rect">
            <a:avLst/>
          </a:prstGeom>
        </p:spPr>
        <p:txBody>
          <a:bodyPr vert="horz" wrap="square" lIns="0" tIns="42545" rIns="0" bIns="0" rtlCol="0">
            <a:spAutoFit/>
          </a:bodyPr>
          <a:lstStyle/>
          <a:p>
            <a:pPr marL="12700" marR="556260">
              <a:lnSpc>
                <a:spcPts val="2210"/>
              </a:lnSpc>
              <a:spcBef>
                <a:spcPts val="335"/>
              </a:spcBef>
            </a:pPr>
            <a:r>
              <a:rPr sz="2000" spc="-20" dirty="0">
                <a:latin typeface="Carlito"/>
                <a:cs typeface="Carlito"/>
              </a:rPr>
              <a:t>Exploratory </a:t>
            </a:r>
            <a:r>
              <a:rPr sz="2000" spc="-25" dirty="0">
                <a:latin typeface="Carlito"/>
                <a:cs typeface="Carlito"/>
              </a:rPr>
              <a:t>Data </a:t>
            </a:r>
            <a:r>
              <a:rPr sz="2000" spc="-15" dirty="0">
                <a:latin typeface="Carlito"/>
                <a:cs typeface="Carlito"/>
              </a:rPr>
              <a:t>Analysis </a:t>
            </a:r>
            <a:r>
              <a:rPr sz="2000" spc="-20" dirty="0">
                <a:latin typeface="Carlito"/>
                <a:cs typeface="Carlito"/>
              </a:rPr>
              <a:t>performed </a:t>
            </a:r>
            <a:r>
              <a:rPr sz="2000" spc="-5" dirty="0">
                <a:latin typeface="Carlito"/>
                <a:cs typeface="Carlito"/>
              </a:rPr>
              <a:t>on variables </a:t>
            </a:r>
            <a:r>
              <a:rPr sz="2000" spc="-15" dirty="0">
                <a:latin typeface="Carlito"/>
                <a:cs typeface="Carlito"/>
              </a:rPr>
              <a:t>Flight </a:t>
            </a:r>
            <a:r>
              <a:rPr sz="2000" spc="-50" dirty="0">
                <a:latin typeface="Carlito"/>
                <a:cs typeface="Carlito"/>
              </a:rPr>
              <a:t>Number, </a:t>
            </a:r>
            <a:r>
              <a:rPr sz="2000" spc="-25" dirty="0">
                <a:latin typeface="Carlito"/>
                <a:cs typeface="Carlito"/>
              </a:rPr>
              <a:t>Payload </a:t>
            </a:r>
            <a:r>
              <a:rPr sz="2000" dirty="0">
                <a:latin typeface="Carlito"/>
                <a:cs typeface="Carlito"/>
              </a:rPr>
              <a:t>Mass, </a:t>
            </a:r>
            <a:r>
              <a:rPr sz="2000" spc="-5" dirty="0">
                <a:latin typeface="Carlito"/>
                <a:cs typeface="Carlito"/>
              </a:rPr>
              <a:t>Launch </a:t>
            </a:r>
            <a:r>
              <a:rPr sz="2000" spc="-15" dirty="0">
                <a:latin typeface="Carlito"/>
                <a:cs typeface="Carlito"/>
              </a:rPr>
              <a:t>Site,  </a:t>
            </a:r>
            <a:r>
              <a:rPr sz="2000" spc="-5" dirty="0">
                <a:latin typeface="Carlito"/>
                <a:cs typeface="Carlito"/>
              </a:rPr>
              <a:t>Orbit, Class </a:t>
            </a:r>
            <a:r>
              <a:rPr sz="2000" dirty="0">
                <a:latin typeface="Carlito"/>
                <a:cs typeface="Carlito"/>
              </a:rPr>
              <a:t>and</a:t>
            </a:r>
            <a:r>
              <a:rPr sz="2000" spc="-45" dirty="0">
                <a:latin typeface="Carlito"/>
                <a:cs typeface="Carlito"/>
              </a:rPr>
              <a:t> </a:t>
            </a:r>
            <a:r>
              <a:rPr sz="2000" spc="-130" dirty="0">
                <a:latin typeface="Carlito"/>
                <a:cs typeface="Carlito"/>
              </a:rPr>
              <a:t>Year.</a:t>
            </a:r>
            <a:endParaRPr sz="2000" dirty="0">
              <a:latin typeface="Carlito"/>
              <a:cs typeface="Carlito"/>
            </a:endParaRPr>
          </a:p>
          <a:p>
            <a:pPr marL="12700">
              <a:lnSpc>
                <a:spcPct val="100000"/>
              </a:lnSpc>
              <a:spcBef>
                <a:spcPts val="1050"/>
              </a:spcBef>
            </a:pPr>
            <a:r>
              <a:rPr sz="2000" u="heavy" spc="-5" dirty="0">
                <a:uFill>
                  <a:solidFill>
                    <a:srgbClr val="404040"/>
                  </a:solidFill>
                </a:uFill>
                <a:latin typeface="Carlito"/>
                <a:cs typeface="Carlito"/>
              </a:rPr>
              <a:t>Plots</a:t>
            </a:r>
            <a:r>
              <a:rPr sz="2000" u="heavy" spc="-55" dirty="0">
                <a:uFill>
                  <a:solidFill>
                    <a:srgbClr val="404040"/>
                  </a:solidFill>
                </a:uFill>
                <a:latin typeface="Carlito"/>
                <a:cs typeface="Carlito"/>
              </a:rPr>
              <a:t> </a:t>
            </a:r>
            <a:r>
              <a:rPr sz="2000" u="heavy" spc="-5" dirty="0">
                <a:uFill>
                  <a:solidFill>
                    <a:srgbClr val="404040"/>
                  </a:solidFill>
                </a:uFill>
                <a:latin typeface="Carlito"/>
                <a:cs typeface="Carlito"/>
              </a:rPr>
              <a:t>Used:</a:t>
            </a:r>
            <a:endParaRPr sz="2000" dirty="0">
              <a:latin typeface="Carlito"/>
              <a:cs typeface="Carlito"/>
            </a:endParaRPr>
          </a:p>
          <a:p>
            <a:pPr marL="12700" marR="405765">
              <a:lnSpc>
                <a:spcPts val="2210"/>
              </a:lnSpc>
              <a:spcBef>
                <a:spcPts val="1430"/>
              </a:spcBef>
            </a:pPr>
            <a:r>
              <a:rPr sz="2000" spc="-15" dirty="0">
                <a:latin typeface="Carlito"/>
                <a:cs typeface="Carlito"/>
              </a:rPr>
              <a:t>Flight </a:t>
            </a:r>
            <a:r>
              <a:rPr sz="2000" dirty="0">
                <a:latin typeface="Carlito"/>
                <a:cs typeface="Carlito"/>
              </a:rPr>
              <a:t>Number </a:t>
            </a:r>
            <a:r>
              <a:rPr sz="2000" spc="-20" dirty="0">
                <a:latin typeface="Carlito"/>
                <a:cs typeface="Carlito"/>
              </a:rPr>
              <a:t>vs. </a:t>
            </a:r>
            <a:r>
              <a:rPr sz="2000" spc="-25" dirty="0">
                <a:latin typeface="Carlito"/>
                <a:cs typeface="Carlito"/>
              </a:rPr>
              <a:t>Payload </a:t>
            </a:r>
            <a:r>
              <a:rPr sz="2000" dirty="0">
                <a:latin typeface="Carlito"/>
                <a:cs typeface="Carlito"/>
              </a:rPr>
              <a:t>Mass, </a:t>
            </a:r>
            <a:r>
              <a:rPr sz="2000" spc="-10" dirty="0">
                <a:latin typeface="Carlito"/>
                <a:cs typeface="Carlito"/>
              </a:rPr>
              <a:t>Flight </a:t>
            </a:r>
            <a:r>
              <a:rPr sz="2000" dirty="0">
                <a:latin typeface="Carlito"/>
                <a:cs typeface="Carlito"/>
              </a:rPr>
              <a:t>Number </a:t>
            </a:r>
            <a:r>
              <a:rPr sz="2000" spc="-20" dirty="0">
                <a:latin typeface="Carlito"/>
                <a:cs typeface="Carlito"/>
              </a:rPr>
              <a:t>vs. </a:t>
            </a:r>
            <a:r>
              <a:rPr sz="2000" spc="-5" dirty="0">
                <a:latin typeface="Carlito"/>
                <a:cs typeface="Carlito"/>
              </a:rPr>
              <a:t>Launch </a:t>
            </a:r>
            <a:r>
              <a:rPr sz="2000" spc="-15" dirty="0">
                <a:latin typeface="Carlito"/>
                <a:cs typeface="Carlito"/>
              </a:rPr>
              <a:t>Site, </a:t>
            </a:r>
            <a:r>
              <a:rPr sz="2000" spc="-25" dirty="0">
                <a:latin typeface="Carlito"/>
                <a:cs typeface="Carlito"/>
              </a:rPr>
              <a:t>Payload </a:t>
            </a:r>
            <a:r>
              <a:rPr sz="2000" dirty="0">
                <a:latin typeface="Carlito"/>
                <a:cs typeface="Carlito"/>
              </a:rPr>
              <a:t>Mass </a:t>
            </a:r>
            <a:r>
              <a:rPr sz="2000" spc="-20" dirty="0">
                <a:latin typeface="Carlito"/>
                <a:cs typeface="Carlito"/>
              </a:rPr>
              <a:t>vs. </a:t>
            </a:r>
            <a:r>
              <a:rPr sz="2000" spc="-5" dirty="0">
                <a:latin typeface="Carlito"/>
                <a:cs typeface="Carlito"/>
              </a:rPr>
              <a:t>Launch </a:t>
            </a:r>
            <a:r>
              <a:rPr sz="2000" spc="-15" dirty="0">
                <a:latin typeface="Carlito"/>
                <a:cs typeface="Carlito"/>
              </a:rPr>
              <a:t>Site,  </a:t>
            </a:r>
            <a:r>
              <a:rPr sz="2000" spc="-5" dirty="0">
                <a:latin typeface="Carlito"/>
                <a:cs typeface="Carlito"/>
              </a:rPr>
              <a:t>Orbit </a:t>
            </a:r>
            <a:r>
              <a:rPr sz="2000" spc="-20" dirty="0">
                <a:latin typeface="Carlito"/>
                <a:cs typeface="Carlito"/>
              </a:rPr>
              <a:t>vs. </a:t>
            </a:r>
            <a:r>
              <a:rPr sz="2000" dirty="0">
                <a:latin typeface="Carlito"/>
                <a:cs typeface="Carlito"/>
              </a:rPr>
              <a:t>Success </a:t>
            </a:r>
            <a:r>
              <a:rPr sz="2000" spc="-20" dirty="0">
                <a:latin typeface="Carlito"/>
                <a:cs typeface="Carlito"/>
              </a:rPr>
              <a:t>Rate, </a:t>
            </a:r>
            <a:r>
              <a:rPr sz="2000" spc="-10" dirty="0">
                <a:latin typeface="Carlito"/>
                <a:cs typeface="Carlito"/>
              </a:rPr>
              <a:t>Flight </a:t>
            </a:r>
            <a:r>
              <a:rPr sz="2000" dirty="0">
                <a:latin typeface="Carlito"/>
                <a:cs typeface="Carlito"/>
              </a:rPr>
              <a:t>Number </a:t>
            </a:r>
            <a:r>
              <a:rPr sz="2000" spc="-20" dirty="0">
                <a:latin typeface="Carlito"/>
                <a:cs typeface="Carlito"/>
              </a:rPr>
              <a:t>vs. </a:t>
            </a:r>
            <a:r>
              <a:rPr sz="2000" spc="-5" dirty="0">
                <a:latin typeface="Carlito"/>
                <a:cs typeface="Carlito"/>
              </a:rPr>
              <a:t>Orbit, </a:t>
            </a:r>
            <a:r>
              <a:rPr sz="2000" spc="-25" dirty="0">
                <a:latin typeface="Carlito"/>
                <a:cs typeface="Carlito"/>
              </a:rPr>
              <a:t>Payload </a:t>
            </a:r>
            <a:r>
              <a:rPr sz="2000" spc="-15" dirty="0">
                <a:latin typeface="Carlito"/>
                <a:cs typeface="Carlito"/>
              </a:rPr>
              <a:t>vs </a:t>
            </a:r>
            <a:r>
              <a:rPr sz="2000" spc="-5" dirty="0">
                <a:latin typeface="Carlito"/>
                <a:cs typeface="Carlito"/>
              </a:rPr>
              <a:t>Orbit, </a:t>
            </a:r>
            <a:r>
              <a:rPr sz="2000" dirty="0">
                <a:latin typeface="Carlito"/>
                <a:cs typeface="Carlito"/>
              </a:rPr>
              <a:t>and Success </a:t>
            </a:r>
            <a:r>
              <a:rPr sz="2000" spc="-60" dirty="0">
                <a:latin typeface="Carlito"/>
                <a:cs typeface="Carlito"/>
              </a:rPr>
              <a:t>Yearly</a:t>
            </a:r>
            <a:r>
              <a:rPr sz="2000" spc="70" dirty="0">
                <a:latin typeface="Carlito"/>
                <a:cs typeface="Carlito"/>
              </a:rPr>
              <a:t> </a:t>
            </a:r>
            <a:r>
              <a:rPr sz="2000" spc="-60" dirty="0">
                <a:latin typeface="Carlito"/>
                <a:cs typeface="Carlito"/>
              </a:rPr>
              <a:t>Trend</a:t>
            </a:r>
            <a:endParaRPr sz="2000" dirty="0">
              <a:latin typeface="Carlito"/>
              <a:cs typeface="Carlito"/>
            </a:endParaRPr>
          </a:p>
          <a:p>
            <a:pPr marL="12700">
              <a:lnSpc>
                <a:spcPts val="2300"/>
              </a:lnSpc>
              <a:spcBef>
                <a:spcPts val="1160"/>
              </a:spcBef>
            </a:pPr>
            <a:r>
              <a:rPr sz="2000" spc="-25" dirty="0">
                <a:latin typeface="Carlito"/>
                <a:cs typeface="Carlito"/>
              </a:rPr>
              <a:t>Scatter </a:t>
            </a:r>
            <a:r>
              <a:rPr sz="2000" spc="-5" dirty="0">
                <a:latin typeface="Carlito"/>
                <a:cs typeface="Carlito"/>
              </a:rPr>
              <a:t>plots, line </a:t>
            </a:r>
            <a:r>
              <a:rPr sz="2000" dirty="0">
                <a:latin typeface="Carlito"/>
                <a:cs typeface="Carlito"/>
              </a:rPr>
              <a:t>charts, and </a:t>
            </a:r>
            <a:r>
              <a:rPr sz="2000" spc="-5" dirty="0">
                <a:latin typeface="Carlito"/>
                <a:cs typeface="Carlito"/>
              </a:rPr>
              <a:t>bar plots </a:t>
            </a:r>
            <a:r>
              <a:rPr sz="2000" spc="-20" dirty="0">
                <a:latin typeface="Carlito"/>
                <a:cs typeface="Carlito"/>
              </a:rPr>
              <a:t>were </a:t>
            </a:r>
            <a:r>
              <a:rPr sz="2000" spc="-5" dirty="0">
                <a:latin typeface="Carlito"/>
                <a:cs typeface="Carlito"/>
              </a:rPr>
              <a:t>used </a:t>
            </a:r>
            <a:r>
              <a:rPr sz="2000" spc="-20" dirty="0">
                <a:latin typeface="Carlito"/>
                <a:cs typeface="Carlito"/>
              </a:rPr>
              <a:t>to compare </a:t>
            </a:r>
            <a:r>
              <a:rPr sz="2000" spc="-5" dirty="0">
                <a:latin typeface="Carlito"/>
                <a:cs typeface="Carlito"/>
              </a:rPr>
              <a:t>relationships between variables</a:t>
            </a:r>
            <a:r>
              <a:rPr sz="2000" spc="-20" dirty="0">
                <a:latin typeface="Carlito"/>
                <a:cs typeface="Carlito"/>
              </a:rPr>
              <a:t> to</a:t>
            </a:r>
            <a:endParaRPr sz="2000" dirty="0">
              <a:latin typeface="Carlito"/>
              <a:cs typeface="Carlito"/>
            </a:endParaRPr>
          </a:p>
          <a:p>
            <a:pPr marL="12700">
              <a:lnSpc>
                <a:spcPts val="2300"/>
              </a:lnSpc>
            </a:pPr>
            <a:r>
              <a:rPr sz="2000" spc="-5" dirty="0">
                <a:latin typeface="Carlito"/>
                <a:cs typeface="Carlito"/>
              </a:rPr>
              <a:t>decide if </a:t>
            </a:r>
            <a:r>
              <a:rPr sz="2000" dirty="0">
                <a:latin typeface="Carlito"/>
                <a:cs typeface="Carlito"/>
              </a:rPr>
              <a:t>a </a:t>
            </a:r>
            <a:r>
              <a:rPr sz="2000" spc="-10" dirty="0">
                <a:latin typeface="Carlito"/>
                <a:cs typeface="Carlito"/>
              </a:rPr>
              <a:t>relationship </a:t>
            </a:r>
            <a:r>
              <a:rPr sz="2000" spc="-25" dirty="0">
                <a:latin typeface="Carlito"/>
                <a:cs typeface="Carlito"/>
              </a:rPr>
              <a:t>exists </a:t>
            </a:r>
            <a:r>
              <a:rPr sz="2000" dirty="0">
                <a:latin typeface="Carlito"/>
                <a:cs typeface="Carlito"/>
              </a:rPr>
              <a:t>so </a:t>
            </a:r>
            <a:r>
              <a:rPr sz="2000" spc="-5" dirty="0">
                <a:latin typeface="Carlito"/>
                <a:cs typeface="Carlito"/>
              </a:rPr>
              <a:t>that they could </a:t>
            </a:r>
            <a:r>
              <a:rPr sz="2000" dirty="0">
                <a:latin typeface="Carlito"/>
                <a:cs typeface="Carlito"/>
              </a:rPr>
              <a:t>be </a:t>
            </a:r>
            <a:r>
              <a:rPr sz="2000" spc="-5" dirty="0">
                <a:latin typeface="Carlito"/>
                <a:cs typeface="Carlito"/>
              </a:rPr>
              <a:t>used in </a:t>
            </a:r>
            <a:r>
              <a:rPr sz="2000" spc="-10" dirty="0">
                <a:latin typeface="Carlito"/>
                <a:cs typeface="Carlito"/>
              </a:rPr>
              <a:t>training </a:t>
            </a:r>
            <a:r>
              <a:rPr sz="2000" dirty="0">
                <a:latin typeface="Carlito"/>
                <a:cs typeface="Carlito"/>
              </a:rPr>
              <a:t>the machine </a:t>
            </a:r>
            <a:r>
              <a:rPr sz="2000" spc="-5" dirty="0">
                <a:latin typeface="Carlito"/>
                <a:cs typeface="Carlito"/>
              </a:rPr>
              <a:t>learning</a:t>
            </a:r>
            <a:r>
              <a:rPr sz="2000" spc="-45" dirty="0">
                <a:latin typeface="Carlito"/>
                <a:cs typeface="Carlito"/>
              </a:rPr>
              <a:t> </a:t>
            </a:r>
            <a:r>
              <a:rPr sz="2000" spc="-5" dirty="0">
                <a:latin typeface="Carlito"/>
                <a:cs typeface="Carlito"/>
              </a:rPr>
              <a:t>model</a:t>
            </a:r>
            <a:endParaRPr sz="2000" dirty="0">
              <a:latin typeface="Carlito"/>
              <a:cs typeface="Carlito"/>
            </a:endParaRPr>
          </a:p>
          <a:p>
            <a:pPr marL="12700" marR="5080">
              <a:lnSpc>
                <a:spcPct val="100000"/>
              </a:lnSpc>
              <a:spcBef>
                <a:spcPts val="1105"/>
              </a:spcBef>
            </a:pPr>
            <a:endParaRPr lang="en-US" sz="2000" u="heavy" dirty="0">
              <a:uFill>
                <a:solidFill>
                  <a:srgbClr val="404040"/>
                </a:solidFill>
              </a:uFill>
              <a:latin typeface="Carlito"/>
              <a:cs typeface="Carlito"/>
            </a:endParaRPr>
          </a:p>
          <a:p>
            <a:pPr marL="12700" marR="5080">
              <a:lnSpc>
                <a:spcPct val="100000"/>
              </a:lnSpc>
              <a:spcBef>
                <a:spcPts val="1105"/>
              </a:spcBef>
            </a:pPr>
            <a:r>
              <a:rPr sz="2000" u="heavy" dirty="0">
                <a:uFill>
                  <a:solidFill>
                    <a:srgbClr val="404040"/>
                  </a:solidFill>
                </a:uFill>
                <a:latin typeface="Carlito"/>
                <a:cs typeface="Carlito"/>
              </a:rPr>
              <a:t>GitHub </a:t>
            </a:r>
            <a:r>
              <a:rPr sz="2000" u="heavy" spc="-5" dirty="0">
                <a:uFill>
                  <a:solidFill>
                    <a:srgbClr val="404040"/>
                  </a:solidFill>
                </a:uFill>
                <a:latin typeface="Carlito"/>
                <a:cs typeface="Carlito"/>
              </a:rPr>
              <a:t>url: </a:t>
            </a:r>
            <a:r>
              <a:rPr sz="2000" spc="-5" dirty="0">
                <a:latin typeface="Carlito"/>
                <a:cs typeface="Carlito"/>
              </a:rPr>
              <a:t> </a:t>
            </a:r>
            <a:r>
              <a:rPr lang="en-IN" sz="2000" u="heavy" spc="-10" dirty="0">
                <a:solidFill>
                  <a:srgbClr val="2996E1"/>
                </a:solidFill>
                <a:uFill>
                  <a:solidFill>
                    <a:srgbClr val="404040"/>
                  </a:solidFill>
                </a:uFill>
                <a:latin typeface="Carlito"/>
                <a:cs typeface="Carlito"/>
                <a:hlinkClick r:id="rId2"/>
              </a:rPr>
              <a:t>https://github.com/hesehity/Capstone/blob/main/EDA%20with%20Visualization%20(2).ipynb</a:t>
            </a:r>
            <a:endParaRPr lang="en-IN" sz="2000" u="heavy" spc="-10" dirty="0">
              <a:solidFill>
                <a:srgbClr val="2996E1"/>
              </a:solidFill>
              <a:uFill>
                <a:solidFill>
                  <a:srgbClr val="404040"/>
                </a:solidFill>
              </a:uFill>
              <a:latin typeface="Carlito"/>
              <a:cs typeface="Carlito"/>
            </a:endParaRPr>
          </a:p>
          <a:p>
            <a:pPr marL="12700" marR="5080">
              <a:lnSpc>
                <a:spcPct val="100000"/>
              </a:lnSpc>
              <a:spcBef>
                <a:spcPts val="1105"/>
              </a:spcBef>
            </a:pPr>
            <a:endParaRPr sz="2000" dirty="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3245485" cy="689932"/>
          </a:xfrm>
          <a:prstGeom prst="rect">
            <a:avLst/>
          </a:prstGeom>
        </p:spPr>
        <p:txBody>
          <a:bodyPr vert="horz" lIns="91440" tIns="45720" rIns="91440" bIns="45720" rtlCol="0" anchor="ctr">
            <a:normAutofit fontScale="90000"/>
          </a:bodyPr>
          <a:lstStyle/>
          <a:p>
            <a:r>
              <a:rPr sz="4000" dirty="0">
                <a:solidFill>
                  <a:srgbClr val="0B49CB"/>
                </a:solidFill>
                <a:latin typeface="Abadi"/>
              </a:rPr>
              <a:t>EDA</a:t>
            </a:r>
            <a:r>
              <a:rPr lang="en-US" sz="4000" dirty="0">
                <a:solidFill>
                  <a:srgbClr val="0B49CB"/>
                </a:solidFill>
                <a:latin typeface="Abadi"/>
              </a:rPr>
              <a:t> </a:t>
            </a:r>
            <a:r>
              <a:rPr sz="4000" dirty="0">
                <a:solidFill>
                  <a:srgbClr val="0B49CB"/>
                </a:solidFill>
                <a:latin typeface="Abadi"/>
              </a:rPr>
              <a:t>with SQL</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12</a:t>
            </a:fld>
            <a:endParaRPr dirty="0"/>
          </a:p>
        </p:txBody>
      </p:sp>
      <p:sp>
        <p:nvSpPr>
          <p:cNvPr id="6" name="object 4">
            <a:extLst>
              <a:ext uri="{FF2B5EF4-FFF2-40B4-BE49-F238E27FC236}">
                <a16:creationId xmlns:a16="http://schemas.microsoft.com/office/drawing/2014/main" id="{2ABDD92A-F115-4D4D-8FA8-36C7A5A59D37}"/>
              </a:ext>
            </a:extLst>
          </p:cNvPr>
          <p:cNvSpPr txBox="1"/>
          <p:nvPr/>
        </p:nvSpPr>
        <p:spPr>
          <a:xfrm>
            <a:off x="1176019" y="1999856"/>
            <a:ext cx="9687560" cy="3896195"/>
          </a:xfrm>
          <a:prstGeom prst="rect">
            <a:avLst/>
          </a:prstGeom>
        </p:spPr>
        <p:txBody>
          <a:bodyPr vert="horz" wrap="square" lIns="0" tIns="162560" rIns="0" bIns="0" rtlCol="0">
            <a:spAutoFit/>
          </a:bodyPr>
          <a:lstStyle/>
          <a:p>
            <a:pPr marL="12700">
              <a:lnSpc>
                <a:spcPct val="100000"/>
              </a:lnSpc>
              <a:spcBef>
                <a:spcPts val="1280"/>
              </a:spcBef>
            </a:pPr>
            <a:r>
              <a:rPr sz="2000" spc="-5" dirty="0">
                <a:latin typeface="Carlito"/>
                <a:cs typeface="Carlito"/>
              </a:rPr>
              <a:t>Loaded </a:t>
            </a:r>
            <a:r>
              <a:rPr sz="2000" spc="-25" dirty="0">
                <a:latin typeface="Carlito"/>
                <a:cs typeface="Carlito"/>
              </a:rPr>
              <a:t>data </a:t>
            </a:r>
            <a:r>
              <a:rPr sz="2000" spc="-10" dirty="0">
                <a:latin typeface="Carlito"/>
                <a:cs typeface="Carlito"/>
              </a:rPr>
              <a:t>set </a:t>
            </a:r>
            <a:r>
              <a:rPr sz="2000" spc="-25" dirty="0">
                <a:latin typeface="Carlito"/>
                <a:cs typeface="Carlito"/>
              </a:rPr>
              <a:t>into </a:t>
            </a:r>
            <a:r>
              <a:rPr sz="2000" dirty="0">
                <a:latin typeface="Carlito"/>
                <a:cs typeface="Carlito"/>
              </a:rPr>
              <a:t>IBM DB2</a:t>
            </a:r>
            <a:r>
              <a:rPr sz="2000" spc="-125" dirty="0">
                <a:latin typeface="Carlito"/>
                <a:cs typeface="Carlito"/>
              </a:rPr>
              <a:t> </a:t>
            </a:r>
            <a:r>
              <a:rPr sz="2000" spc="-5" dirty="0">
                <a:latin typeface="Carlito"/>
                <a:cs typeface="Carlito"/>
              </a:rPr>
              <a:t>Database.</a:t>
            </a:r>
            <a:endParaRPr sz="2000" dirty="0">
              <a:latin typeface="Carlito"/>
              <a:cs typeface="Carlito"/>
            </a:endParaRPr>
          </a:p>
          <a:p>
            <a:pPr marL="12700">
              <a:lnSpc>
                <a:spcPct val="100000"/>
              </a:lnSpc>
              <a:spcBef>
                <a:spcPts val="1175"/>
              </a:spcBef>
            </a:pPr>
            <a:r>
              <a:rPr sz="2000" spc="-5" dirty="0">
                <a:latin typeface="Carlito"/>
                <a:cs typeface="Carlito"/>
              </a:rPr>
              <a:t>Queried using SQL </a:t>
            </a:r>
            <a:r>
              <a:rPr sz="2000" dirty="0">
                <a:latin typeface="Carlito"/>
                <a:cs typeface="Carlito"/>
              </a:rPr>
              <a:t>Python</a:t>
            </a:r>
            <a:r>
              <a:rPr sz="2000" spc="-100" dirty="0">
                <a:latin typeface="Carlito"/>
                <a:cs typeface="Carlito"/>
              </a:rPr>
              <a:t> </a:t>
            </a:r>
            <a:r>
              <a:rPr sz="2000" spc="-25" dirty="0">
                <a:latin typeface="Carlito"/>
                <a:cs typeface="Carlito"/>
              </a:rPr>
              <a:t>integration.</a:t>
            </a:r>
            <a:endParaRPr sz="2000" dirty="0">
              <a:latin typeface="Carlito"/>
              <a:cs typeface="Carlito"/>
            </a:endParaRPr>
          </a:p>
          <a:p>
            <a:pPr marL="12700">
              <a:lnSpc>
                <a:spcPct val="100000"/>
              </a:lnSpc>
              <a:spcBef>
                <a:spcPts val="1560"/>
              </a:spcBef>
            </a:pPr>
            <a:r>
              <a:rPr sz="2000" spc="-5" dirty="0">
                <a:latin typeface="Carlito"/>
                <a:cs typeface="Carlito"/>
              </a:rPr>
              <a:t>Queries </a:t>
            </a:r>
            <a:r>
              <a:rPr sz="2000" spc="-20" dirty="0">
                <a:latin typeface="Carlito"/>
                <a:cs typeface="Carlito"/>
              </a:rPr>
              <a:t>were </a:t>
            </a:r>
            <a:r>
              <a:rPr sz="2000" dirty="0">
                <a:latin typeface="Carlito"/>
                <a:cs typeface="Carlito"/>
              </a:rPr>
              <a:t>made </a:t>
            </a:r>
            <a:r>
              <a:rPr sz="2000" spc="-20" dirty="0">
                <a:latin typeface="Carlito"/>
                <a:cs typeface="Carlito"/>
              </a:rPr>
              <a:t>to </a:t>
            </a:r>
            <a:r>
              <a:rPr sz="2000" spc="-10" dirty="0">
                <a:latin typeface="Carlito"/>
                <a:cs typeface="Carlito"/>
              </a:rPr>
              <a:t>get </a:t>
            </a:r>
            <a:r>
              <a:rPr sz="2000" dirty="0">
                <a:latin typeface="Carlito"/>
                <a:cs typeface="Carlito"/>
              </a:rPr>
              <a:t>a </a:t>
            </a:r>
            <a:r>
              <a:rPr sz="2000" spc="-25" dirty="0">
                <a:latin typeface="Carlito"/>
                <a:cs typeface="Carlito"/>
              </a:rPr>
              <a:t>better </a:t>
            </a:r>
            <a:r>
              <a:rPr sz="2000" spc="-20" dirty="0">
                <a:latin typeface="Carlito"/>
                <a:cs typeface="Carlito"/>
              </a:rPr>
              <a:t>understanding </a:t>
            </a:r>
            <a:r>
              <a:rPr sz="2000" spc="-5" dirty="0">
                <a:latin typeface="Carlito"/>
                <a:cs typeface="Carlito"/>
              </a:rPr>
              <a:t>of </a:t>
            </a:r>
            <a:r>
              <a:rPr sz="2000" dirty="0">
                <a:latin typeface="Carlito"/>
                <a:cs typeface="Carlito"/>
              </a:rPr>
              <a:t>the</a:t>
            </a:r>
            <a:r>
              <a:rPr sz="2000" spc="25" dirty="0">
                <a:latin typeface="Carlito"/>
                <a:cs typeface="Carlito"/>
              </a:rPr>
              <a:t> </a:t>
            </a:r>
            <a:r>
              <a:rPr sz="2000" spc="-20" dirty="0">
                <a:latin typeface="Carlito"/>
                <a:cs typeface="Carlito"/>
              </a:rPr>
              <a:t>dataset.</a:t>
            </a:r>
            <a:endParaRPr sz="2000" dirty="0">
              <a:latin typeface="Carlito"/>
              <a:cs typeface="Carlito"/>
            </a:endParaRPr>
          </a:p>
          <a:p>
            <a:pPr marL="12700" marR="434975">
              <a:lnSpc>
                <a:spcPts val="2200"/>
              </a:lnSpc>
              <a:spcBef>
                <a:spcPts val="1440"/>
              </a:spcBef>
            </a:pPr>
            <a:r>
              <a:rPr sz="2000" spc="-5" dirty="0">
                <a:latin typeface="Carlito"/>
                <a:cs typeface="Carlito"/>
              </a:rPr>
              <a:t>Queried </a:t>
            </a:r>
            <a:r>
              <a:rPr sz="2000" spc="-20" dirty="0">
                <a:latin typeface="Carlito"/>
                <a:cs typeface="Carlito"/>
              </a:rPr>
              <a:t>information </a:t>
            </a:r>
            <a:r>
              <a:rPr sz="2000" dirty="0">
                <a:latin typeface="Carlito"/>
                <a:cs typeface="Carlito"/>
              </a:rPr>
              <a:t>about launch </a:t>
            </a:r>
            <a:r>
              <a:rPr sz="2000" spc="-20" dirty="0">
                <a:latin typeface="Carlito"/>
                <a:cs typeface="Carlito"/>
              </a:rPr>
              <a:t>site </a:t>
            </a:r>
            <a:r>
              <a:rPr sz="2000" spc="-5" dirty="0">
                <a:latin typeface="Carlito"/>
                <a:cs typeface="Carlito"/>
              </a:rPr>
              <a:t>names, mission </a:t>
            </a:r>
            <a:r>
              <a:rPr sz="2000" spc="-20" dirty="0">
                <a:latin typeface="Carlito"/>
                <a:cs typeface="Carlito"/>
              </a:rPr>
              <a:t>outcomes, various pay </a:t>
            </a:r>
            <a:r>
              <a:rPr sz="2000" dirty="0">
                <a:latin typeface="Carlito"/>
                <a:cs typeface="Carlito"/>
              </a:rPr>
              <a:t>load </a:t>
            </a:r>
            <a:r>
              <a:rPr sz="2000" spc="-25" dirty="0">
                <a:latin typeface="Carlito"/>
                <a:cs typeface="Carlito"/>
              </a:rPr>
              <a:t>sizes </a:t>
            </a:r>
            <a:r>
              <a:rPr sz="2000" spc="-5" dirty="0">
                <a:latin typeface="Carlito"/>
                <a:cs typeface="Carlito"/>
              </a:rPr>
              <a:t>of  </a:t>
            </a:r>
            <a:r>
              <a:rPr sz="2000" spc="-25" dirty="0">
                <a:latin typeface="Carlito"/>
                <a:cs typeface="Carlito"/>
              </a:rPr>
              <a:t>customers </a:t>
            </a:r>
            <a:r>
              <a:rPr sz="2000" dirty="0">
                <a:latin typeface="Carlito"/>
                <a:cs typeface="Carlito"/>
              </a:rPr>
              <a:t>and </a:t>
            </a:r>
            <a:r>
              <a:rPr sz="2000" spc="-20" dirty="0">
                <a:latin typeface="Carlito"/>
                <a:cs typeface="Carlito"/>
              </a:rPr>
              <a:t>booster </a:t>
            </a:r>
            <a:r>
              <a:rPr sz="2000" spc="-25" dirty="0">
                <a:latin typeface="Carlito"/>
                <a:cs typeface="Carlito"/>
              </a:rPr>
              <a:t>versions, </a:t>
            </a:r>
            <a:r>
              <a:rPr sz="2000" dirty="0">
                <a:latin typeface="Carlito"/>
                <a:cs typeface="Carlito"/>
              </a:rPr>
              <a:t>and landing</a:t>
            </a:r>
            <a:r>
              <a:rPr sz="2000" spc="5" dirty="0">
                <a:latin typeface="Carlito"/>
                <a:cs typeface="Carlito"/>
              </a:rPr>
              <a:t> </a:t>
            </a:r>
            <a:r>
              <a:rPr sz="2000" spc="-15" dirty="0">
                <a:latin typeface="Carlito"/>
                <a:cs typeface="Carlito"/>
              </a:rPr>
              <a:t>outcomes</a:t>
            </a:r>
            <a:endParaRPr sz="2000" dirty="0">
              <a:latin typeface="Carlito"/>
              <a:cs typeface="Carlito"/>
            </a:endParaRPr>
          </a:p>
          <a:p>
            <a:pPr>
              <a:lnSpc>
                <a:spcPct val="100000"/>
              </a:lnSpc>
              <a:spcBef>
                <a:spcPts val="30"/>
              </a:spcBef>
            </a:pPr>
            <a:endParaRPr sz="2450" dirty="0">
              <a:latin typeface="Carlito"/>
              <a:cs typeface="Carlito"/>
            </a:endParaRPr>
          </a:p>
          <a:p>
            <a:pPr marL="12700" marR="5080">
              <a:lnSpc>
                <a:spcPct val="149000"/>
              </a:lnSpc>
            </a:pPr>
            <a:r>
              <a:rPr sz="2000" u="heavy" dirty="0">
                <a:uFill>
                  <a:solidFill>
                    <a:srgbClr val="404040"/>
                  </a:solidFill>
                </a:uFill>
                <a:latin typeface="Carlito"/>
                <a:cs typeface="Carlito"/>
              </a:rPr>
              <a:t>GitHub </a:t>
            </a:r>
            <a:r>
              <a:rPr sz="2000" u="heavy" spc="-5" dirty="0">
                <a:uFill>
                  <a:solidFill>
                    <a:srgbClr val="404040"/>
                  </a:solidFill>
                </a:uFill>
                <a:latin typeface="Carlito"/>
                <a:cs typeface="Carlito"/>
              </a:rPr>
              <a:t>url: </a:t>
            </a:r>
            <a:r>
              <a:rPr sz="2000" spc="-5" dirty="0">
                <a:latin typeface="Carlito"/>
                <a:cs typeface="Carlito"/>
              </a:rPr>
              <a:t> </a:t>
            </a:r>
            <a:r>
              <a:rPr lang="en-IN" sz="2000" u="heavy" spc="-5" dirty="0">
                <a:solidFill>
                  <a:srgbClr val="2996E1"/>
                </a:solidFill>
                <a:uFill>
                  <a:solidFill>
                    <a:srgbClr val="2996E1"/>
                  </a:solidFill>
                </a:uFill>
                <a:latin typeface="Carlito"/>
                <a:cs typeface="Carlito"/>
                <a:hlinkClick r:id="rId2"/>
              </a:rPr>
              <a:t>https://github.com/hesehity/Capstone/blob/main/EDA%20with%20SQL%20(1).ipynb</a:t>
            </a:r>
            <a:endParaRPr lang="en-IN" sz="2000" u="heavy" spc="-5" dirty="0">
              <a:solidFill>
                <a:srgbClr val="2996E1"/>
              </a:solidFill>
              <a:uFill>
                <a:solidFill>
                  <a:srgbClr val="2996E1"/>
                </a:solidFill>
              </a:uFill>
              <a:latin typeface="Carlito"/>
              <a:cs typeface="Carlito"/>
            </a:endParaRPr>
          </a:p>
          <a:p>
            <a:pPr marL="12700" marR="5080">
              <a:lnSpc>
                <a:spcPct val="149000"/>
              </a:lnSpc>
            </a:pPr>
            <a:endParaRPr sz="20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873379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Build an interactive map with Folium</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13</a:t>
            </a:fld>
            <a:endParaRPr dirty="0"/>
          </a:p>
        </p:txBody>
      </p:sp>
      <p:sp>
        <p:nvSpPr>
          <p:cNvPr id="6" name="object 4">
            <a:extLst>
              <a:ext uri="{FF2B5EF4-FFF2-40B4-BE49-F238E27FC236}">
                <a16:creationId xmlns:a16="http://schemas.microsoft.com/office/drawing/2014/main" id="{C26403D6-2B99-4660-B76C-80DDC2F4472A}"/>
              </a:ext>
            </a:extLst>
          </p:cNvPr>
          <p:cNvSpPr txBox="1"/>
          <p:nvPr/>
        </p:nvSpPr>
        <p:spPr>
          <a:xfrm>
            <a:off x="1176019" y="1824608"/>
            <a:ext cx="9765665" cy="3650102"/>
          </a:xfrm>
          <a:prstGeom prst="rect">
            <a:avLst/>
          </a:prstGeom>
        </p:spPr>
        <p:txBody>
          <a:bodyPr vert="horz" wrap="square" lIns="0" tIns="42545" rIns="0" bIns="0" rtlCol="0">
            <a:spAutoFit/>
          </a:bodyPr>
          <a:lstStyle/>
          <a:p>
            <a:pPr marL="12700" marR="5080">
              <a:lnSpc>
                <a:spcPts val="2210"/>
              </a:lnSpc>
              <a:spcBef>
                <a:spcPts val="335"/>
              </a:spcBef>
            </a:pPr>
            <a:r>
              <a:rPr sz="2000" spc="-15" dirty="0">
                <a:latin typeface="Carlito"/>
                <a:cs typeface="Carlito"/>
              </a:rPr>
              <a:t>Folium </a:t>
            </a:r>
            <a:r>
              <a:rPr sz="2000" spc="-5" dirty="0">
                <a:latin typeface="Carlito"/>
                <a:cs typeface="Carlito"/>
              </a:rPr>
              <a:t>maps mark Launch Sites, successful </a:t>
            </a:r>
            <a:r>
              <a:rPr sz="2000" dirty="0">
                <a:latin typeface="Carlito"/>
                <a:cs typeface="Carlito"/>
              </a:rPr>
              <a:t>and </a:t>
            </a:r>
            <a:r>
              <a:rPr sz="2000" spc="-5" dirty="0">
                <a:latin typeface="Carlito"/>
                <a:cs typeface="Carlito"/>
              </a:rPr>
              <a:t>unsuccessful </a:t>
            </a:r>
            <a:r>
              <a:rPr sz="2000" dirty="0">
                <a:latin typeface="Carlito"/>
                <a:cs typeface="Carlito"/>
              </a:rPr>
              <a:t>landings, and a </a:t>
            </a:r>
            <a:r>
              <a:rPr sz="2000" spc="-25" dirty="0">
                <a:latin typeface="Carlito"/>
                <a:cs typeface="Carlito"/>
              </a:rPr>
              <a:t>proximity example  </a:t>
            </a:r>
            <a:r>
              <a:rPr sz="2000" spc="-20" dirty="0">
                <a:latin typeface="Carlito"/>
                <a:cs typeface="Carlito"/>
              </a:rPr>
              <a:t>to </a:t>
            </a:r>
            <a:r>
              <a:rPr sz="2000" spc="-40" dirty="0">
                <a:latin typeface="Carlito"/>
                <a:cs typeface="Carlito"/>
              </a:rPr>
              <a:t>key </a:t>
            </a:r>
            <a:r>
              <a:rPr sz="2000" spc="-5" dirty="0">
                <a:latin typeface="Carlito"/>
                <a:cs typeface="Carlito"/>
              </a:rPr>
              <a:t>locations: </a:t>
            </a:r>
            <a:r>
              <a:rPr sz="2000" spc="-60" dirty="0">
                <a:latin typeface="Carlito"/>
                <a:cs typeface="Carlito"/>
              </a:rPr>
              <a:t>Railway, Highway, </a:t>
            </a:r>
            <a:r>
              <a:rPr sz="2000" spc="-20" dirty="0">
                <a:latin typeface="Carlito"/>
                <a:cs typeface="Carlito"/>
              </a:rPr>
              <a:t>Coast, </a:t>
            </a:r>
            <a:r>
              <a:rPr sz="2000" dirty="0">
                <a:latin typeface="Carlito"/>
                <a:cs typeface="Carlito"/>
              </a:rPr>
              <a:t>and</a:t>
            </a:r>
            <a:r>
              <a:rPr sz="2000" spc="35" dirty="0">
                <a:latin typeface="Carlito"/>
                <a:cs typeface="Carlito"/>
              </a:rPr>
              <a:t> </a:t>
            </a:r>
            <a:r>
              <a:rPr sz="2000" spc="-60" dirty="0">
                <a:latin typeface="Carlito"/>
                <a:cs typeface="Carlito"/>
              </a:rPr>
              <a:t>City.</a:t>
            </a:r>
            <a:endParaRPr sz="2000" dirty="0">
              <a:latin typeface="Carlito"/>
              <a:cs typeface="Carlito"/>
            </a:endParaRPr>
          </a:p>
          <a:p>
            <a:pPr marL="12700" marR="311150">
              <a:lnSpc>
                <a:spcPts val="2300"/>
              </a:lnSpc>
              <a:spcBef>
                <a:spcPts val="1115"/>
              </a:spcBef>
            </a:pPr>
            <a:r>
              <a:rPr sz="2000" spc="-5" dirty="0">
                <a:latin typeface="Carlito"/>
                <a:cs typeface="Carlito"/>
              </a:rPr>
              <a:t>This </a:t>
            </a:r>
            <a:r>
              <a:rPr sz="2000" spc="-15" dirty="0">
                <a:latin typeface="Carlito"/>
                <a:cs typeface="Carlito"/>
              </a:rPr>
              <a:t>allows </a:t>
            </a:r>
            <a:r>
              <a:rPr sz="2000" spc="-5" dirty="0">
                <a:latin typeface="Carlito"/>
                <a:cs typeface="Carlito"/>
              </a:rPr>
              <a:t>us </a:t>
            </a:r>
            <a:r>
              <a:rPr sz="2000" spc="-20" dirty="0">
                <a:latin typeface="Carlito"/>
                <a:cs typeface="Carlito"/>
              </a:rPr>
              <a:t>to understand why </a:t>
            </a:r>
            <a:r>
              <a:rPr sz="2000" dirty="0">
                <a:latin typeface="Carlito"/>
                <a:cs typeface="Carlito"/>
              </a:rPr>
              <a:t>launch </a:t>
            </a:r>
            <a:r>
              <a:rPr sz="2000" spc="-20" dirty="0">
                <a:latin typeface="Carlito"/>
                <a:cs typeface="Carlito"/>
              </a:rPr>
              <a:t>sites </a:t>
            </a:r>
            <a:r>
              <a:rPr sz="2000" spc="-25" dirty="0">
                <a:latin typeface="Carlito"/>
                <a:cs typeface="Carlito"/>
              </a:rPr>
              <a:t>may </a:t>
            </a:r>
            <a:r>
              <a:rPr sz="2000" dirty="0">
                <a:latin typeface="Carlito"/>
                <a:cs typeface="Carlito"/>
              </a:rPr>
              <a:t>be </a:t>
            </a:r>
            <a:r>
              <a:rPr sz="2000" spc="-20" dirty="0">
                <a:latin typeface="Carlito"/>
                <a:cs typeface="Carlito"/>
              </a:rPr>
              <a:t>located </a:t>
            </a:r>
            <a:r>
              <a:rPr sz="2000" spc="-5" dirty="0">
                <a:latin typeface="Carlito"/>
                <a:cs typeface="Carlito"/>
              </a:rPr>
              <a:t>where they </a:t>
            </a:r>
            <a:r>
              <a:rPr sz="2000" spc="-20" dirty="0">
                <a:latin typeface="Carlito"/>
                <a:cs typeface="Carlito"/>
              </a:rPr>
              <a:t>are. </a:t>
            </a:r>
            <a:r>
              <a:rPr sz="2000" dirty="0">
                <a:latin typeface="Carlito"/>
                <a:cs typeface="Carlito"/>
              </a:rPr>
              <a:t>Also </a:t>
            </a:r>
            <a:r>
              <a:rPr sz="2000" spc="-20" dirty="0">
                <a:latin typeface="Carlito"/>
                <a:cs typeface="Carlito"/>
              </a:rPr>
              <a:t>visualizes  </a:t>
            </a:r>
            <a:r>
              <a:rPr sz="2000" spc="-5" dirty="0">
                <a:latin typeface="Carlito"/>
                <a:cs typeface="Carlito"/>
              </a:rPr>
              <a:t>successful </a:t>
            </a:r>
            <a:r>
              <a:rPr sz="2000" dirty="0">
                <a:latin typeface="Carlito"/>
                <a:cs typeface="Carlito"/>
              </a:rPr>
              <a:t>landings </a:t>
            </a:r>
            <a:r>
              <a:rPr sz="2000" spc="-25" dirty="0">
                <a:latin typeface="Carlito"/>
                <a:cs typeface="Carlito"/>
              </a:rPr>
              <a:t>relative </a:t>
            </a:r>
            <a:r>
              <a:rPr sz="2000" spc="-20" dirty="0">
                <a:latin typeface="Carlito"/>
                <a:cs typeface="Carlito"/>
              </a:rPr>
              <a:t>to</a:t>
            </a:r>
            <a:r>
              <a:rPr sz="2000" spc="-25" dirty="0">
                <a:latin typeface="Carlito"/>
                <a:cs typeface="Carlito"/>
              </a:rPr>
              <a:t> </a:t>
            </a:r>
            <a:r>
              <a:rPr sz="2000" spc="-5" dirty="0">
                <a:latin typeface="Carlito"/>
                <a:cs typeface="Carlito"/>
              </a:rPr>
              <a:t>location.</a:t>
            </a:r>
            <a:endParaRPr sz="2000" dirty="0">
              <a:latin typeface="Carlito"/>
              <a:cs typeface="Carlito"/>
            </a:endParaRPr>
          </a:p>
          <a:p>
            <a:pPr marL="12700">
              <a:lnSpc>
                <a:spcPct val="100000"/>
              </a:lnSpc>
              <a:spcBef>
                <a:spcPts val="1070"/>
              </a:spcBef>
            </a:pPr>
            <a:endParaRPr lang="en-US" sz="2000" u="heavy" dirty="0">
              <a:uFill>
                <a:solidFill>
                  <a:srgbClr val="404040"/>
                </a:solidFill>
              </a:uFill>
              <a:latin typeface="Carlito"/>
              <a:cs typeface="Carlito"/>
            </a:endParaRPr>
          </a:p>
          <a:p>
            <a:pPr marL="12700">
              <a:lnSpc>
                <a:spcPct val="100000"/>
              </a:lnSpc>
              <a:spcBef>
                <a:spcPts val="1070"/>
              </a:spcBef>
            </a:pPr>
            <a:r>
              <a:rPr sz="2000" u="heavy" dirty="0">
                <a:uFill>
                  <a:solidFill>
                    <a:srgbClr val="404040"/>
                  </a:solidFill>
                </a:uFill>
                <a:latin typeface="Carlito"/>
                <a:cs typeface="Carlito"/>
              </a:rPr>
              <a:t>GitHub</a:t>
            </a:r>
            <a:r>
              <a:rPr sz="2000" u="heavy" spc="5" dirty="0">
                <a:uFill>
                  <a:solidFill>
                    <a:srgbClr val="404040"/>
                  </a:solidFill>
                </a:uFill>
                <a:latin typeface="Carlito"/>
                <a:cs typeface="Carlito"/>
              </a:rPr>
              <a:t> </a:t>
            </a:r>
            <a:r>
              <a:rPr sz="2000" u="heavy" spc="-5" dirty="0">
                <a:uFill>
                  <a:solidFill>
                    <a:srgbClr val="404040"/>
                  </a:solidFill>
                </a:uFill>
                <a:latin typeface="Carlito"/>
                <a:cs typeface="Carlito"/>
              </a:rPr>
              <a:t>url:</a:t>
            </a:r>
            <a:endParaRPr sz="2000" dirty="0">
              <a:latin typeface="Carlito"/>
              <a:cs typeface="Carlito"/>
            </a:endParaRPr>
          </a:p>
          <a:p>
            <a:pPr marL="12700" marR="7620">
              <a:lnSpc>
                <a:spcPct val="150100"/>
              </a:lnSpc>
              <a:spcBef>
                <a:spcPts val="300"/>
              </a:spcBef>
            </a:pPr>
            <a:r>
              <a:rPr lang="en-IN" sz="2000" u="heavy" spc="-10" dirty="0">
                <a:solidFill>
                  <a:srgbClr val="2996E1"/>
                </a:solidFill>
                <a:uFill>
                  <a:solidFill>
                    <a:srgbClr val="404040"/>
                  </a:solidFill>
                </a:uFill>
                <a:latin typeface="Carlito"/>
                <a:cs typeface="Carlito"/>
                <a:hlinkClick r:id="rId2"/>
              </a:rPr>
              <a:t>https://github.com/hesehity/Capstone/blob/main/Interactive%20Visual%20Analytics%20with%20Folium.ipynb</a:t>
            </a:r>
            <a:endParaRPr lang="en-IN" sz="2000" u="heavy" spc="-10" dirty="0">
              <a:solidFill>
                <a:srgbClr val="2996E1"/>
              </a:solidFill>
              <a:uFill>
                <a:solidFill>
                  <a:srgbClr val="404040"/>
                </a:solidFill>
              </a:uFill>
              <a:latin typeface="Carlito"/>
              <a:cs typeface="Carlito"/>
            </a:endParaRPr>
          </a:p>
          <a:p>
            <a:pPr marL="12700" marR="7620">
              <a:lnSpc>
                <a:spcPct val="150100"/>
              </a:lnSpc>
              <a:spcBef>
                <a:spcPts val="300"/>
              </a:spcBef>
            </a:pPr>
            <a:endParaRPr sz="2000" dirty="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8329295"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Build a Dashboard with Plotly Dash</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14</a:t>
            </a:fld>
            <a:endParaRPr dirty="0"/>
          </a:p>
        </p:txBody>
      </p:sp>
      <p:sp>
        <p:nvSpPr>
          <p:cNvPr id="6" name="object 4">
            <a:extLst>
              <a:ext uri="{FF2B5EF4-FFF2-40B4-BE49-F238E27FC236}">
                <a16:creationId xmlns:a16="http://schemas.microsoft.com/office/drawing/2014/main" id="{411579F9-2936-4C84-9B07-9EB66583D7E4}"/>
              </a:ext>
            </a:extLst>
          </p:cNvPr>
          <p:cNvSpPr txBox="1"/>
          <p:nvPr/>
        </p:nvSpPr>
        <p:spPr>
          <a:xfrm>
            <a:off x="609600" y="2111928"/>
            <a:ext cx="11430000" cy="4633063"/>
          </a:xfrm>
          <a:prstGeom prst="rect">
            <a:avLst/>
          </a:prstGeom>
        </p:spPr>
        <p:txBody>
          <a:bodyPr vert="horz" wrap="square" lIns="0" tIns="152400" rIns="0" bIns="0" rtlCol="0">
            <a:spAutoFit/>
          </a:bodyPr>
          <a:lstStyle/>
          <a:p>
            <a:pPr marL="12700">
              <a:lnSpc>
                <a:spcPct val="100000"/>
              </a:lnSpc>
              <a:spcBef>
                <a:spcPts val="1200"/>
              </a:spcBef>
            </a:pPr>
            <a:r>
              <a:rPr sz="2000" spc="-10" dirty="0">
                <a:latin typeface="Carlito"/>
                <a:cs typeface="Carlito"/>
              </a:rPr>
              <a:t>Dashboard </a:t>
            </a:r>
            <a:r>
              <a:rPr sz="2000" dirty="0">
                <a:latin typeface="Carlito"/>
                <a:cs typeface="Carlito"/>
              </a:rPr>
              <a:t>includes a </a:t>
            </a:r>
            <a:r>
              <a:rPr sz="2000" spc="-5" dirty="0">
                <a:latin typeface="Carlito"/>
                <a:cs typeface="Carlito"/>
              </a:rPr>
              <a:t>pie </a:t>
            </a:r>
            <a:r>
              <a:rPr sz="2000" dirty="0">
                <a:latin typeface="Carlito"/>
                <a:cs typeface="Carlito"/>
              </a:rPr>
              <a:t>chart and a </a:t>
            </a:r>
            <a:r>
              <a:rPr sz="2000" spc="-25" dirty="0">
                <a:latin typeface="Carlito"/>
                <a:cs typeface="Carlito"/>
              </a:rPr>
              <a:t>scatter</a:t>
            </a:r>
            <a:r>
              <a:rPr sz="2000" spc="-135" dirty="0">
                <a:latin typeface="Carlito"/>
                <a:cs typeface="Carlito"/>
              </a:rPr>
              <a:t> </a:t>
            </a:r>
            <a:r>
              <a:rPr sz="2000" spc="-5" dirty="0">
                <a:latin typeface="Carlito"/>
                <a:cs typeface="Carlito"/>
              </a:rPr>
              <a:t>plot.</a:t>
            </a:r>
            <a:endParaRPr sz="2000" dirty="0">
              <a:latin typeface="Carlito"/>
              <a:cs typeface="Carlito"/>
            </a:endParaRPr>
          </a:p>
          <a:p>
            <a:pPr marL="12700" marR="84455">
              <a:lnSpc>
                <a:spcPts val="2290"/>
              </a:lnSpc>
              <a:spcBef>
                <a:spcPts val="1275"/>
              </a:spcBef>
            </a:pPr>
            <a:r>
              <a:rPr sz="2000" spc="-5" dirty="0">
                <a:latin typeface="Carlito"/>
                <a:cs typeface="Carlito"/>
              </a:rPr>
              <a:t>Pie </a:t>
            </a:r>
            <a:r>
              <a:rPr sz="2000" dirty="0">
                <a:latin typeface="Carlito"/>
                <a:cs typeface="Carlito"/>
              </a:rPr>
              <a:t>chart </a:t>
            </a:r>
            <a:r>
              <a:rPr sz="2000" spc="-5" dirty="0">
                <a:latin typeface="Carlito"/>
                <a:cs typeface="Carlito"/>
              </a:rPr>
              <a:t>can be selected </a:t>
            </a:r>
            <a:r>
              <a:rPr sz="2000" spc="-20" dirty="0">
                <a:latin typeface="Carlito"/>
                <a:cs typeface="Carlito"/>
              </a:rPr>
              <a:t>to </a:t>
            </a:r>
            <a:r>
              <a:rPr sz="2000" spc="-5" dirty="0">
                <a:latin typeface="Carlito"/>
                <a:cs typeface="Carlito"/>
              </a:rPr>
              <a:t>show distribution of successful </a:t>
            </a:r>
            <a:r>
              <a:rPr sz="2000" dirty="0">
                <a:latin typeface="Carlito"/>
                <a:cs typeface="Carlito"/>
              </a:rPr>
              <a:t>landings </a:t>
            </a:r>
            <a:r>
              <a:rPr sz="2000" spc="-20" dirty="0">
                <a:latin typeface="Carlito"/>
                <a:cs typeface="Carlito"/>
              </a:rPr>
              <a:t>across </a:t>
            </a:r>
            <a:r>
              <a:rPr sz="2000" dirty="0">
                <a:latin typeface="Carlito"/>
                <a:cs typeface="Carlito"/>
              </a:rPr>
              <a:t>all launch </a:t>
            </a:r>
            <a:r>
              <a:rPr sz="2000" spc="-20" dirty="0">
                <a:latin typeface="Carlito"/>
                <a:cs typeface="Carlito"/>
              </a:rPr>
              <a:t>sites </a:t>
            </a:r>
            <a:r>
              <a:rPr sz="2000" dirty="0">
                <a:latin typeface="Carlito"/>
                <a:cs typeface="Carlito"/>
              </a:rPr>
              <a:t>and  </a:t>
            </a:r>
            <a:r>
              <a:rPr sz="2000" spc="-5" dirty="0">
                <a:latin typeface="Carlito"/>
                <a:cs typeface="Carlito"/>
              </a:rPr>
              <a:t>can </a:t>
            </a:r>
            <a:r>
              <a:rPr sz="2000" dirty="0">
                <a:latin typeface="Carlito"/>
                <a:cs typeface="Carlito"/>
              </a:rPr>
              <a:t>be </a:t>
            </a:r>
            <a:r>
              <a:rPr sz="2000" spc="-5" dirty="0">
                <a:latin typeface="Carlito"/>
                <a:cs typeface="Carlito"/>
              </a:rPr>
              <a:t>selected </a:t>
            </a:r>
            <a:r>
              <a:rPr sz="2000" spc="-20" dirty="0">
                <a:latin typeface="Carlito"/>
                <a:cs typeface="Carlito"/>
              </a:rPr>
              <a:t>to </a:t>
            </a:r>
            <a:r>
              <a:rPr sz="2000" spc="-5" dirty="0">
                <a:latin typeface="Carlito"/>
                <a:cs typeface="Carlito"/>
              </a:rPr>
              <a:t>show </a:t>
            </a:r>
            <a:r>
              <a:rPr sz="2000" dirty="0">
                <a:latin typeface="Carlito"/>
                <a:cs typeface="Carlito"/>
              </a:rPr>
              <a:t>individual launch </a:t>
            </a:r>
            <a:r>
              <a:rPr sz="2000" spc="-20" dirty="0">
                <a:latin typeface="Carlito"/>
                <a:cs typeface="Carlito"/>
              </a:rPr>
              <a:t>site </a:t>
            </a:r>
            <a:r>
              <a:rPr sz="2000" dirty="0">
                <a:latin typeface="Carlito"/>
                <a:cs typeface="Carlito"/>
              </a:rPr>
              <a:t>success</a:t>
            </a:r>
            <a:r>
              <a:rPr sz="2000" spc="-110" dirty="0">
                <a:latin typeface="Carlito"/>
                <a:cs typeface="Carlito"/>
              </a:rPr>
              <a:t> </a:t>
            </a:r>
            <a:r>
              <a:rPr sz="2000" spc="-30" dirty="0">
                <a:latin typeface="Carlito"/>
                <a:cs typeface="Carlito"/>
              </a:rPr>
              <a:t>rates.</a:t>
            </a:r>
            <a:endParaRPr sz="2000" dirty="0">
              <a:latin typeface="Carlito"/>
              <a:cs typeface="Carlito"/>
            </a:endParaRPr>
          </a:p>
          <a:p>
            <a:pPr marL="12700" marR="5080">
              <a:lnSpc>
                <a:spcPts val="2210"/>
              </a:lnSpc>
              <a:spcBef>
                <a:spcPts val="1375"/>
              </a:spcBef>
            </a:pPr>
            <a:r>
              <a:rPr sz="2000" spc="-25" dirty="0">
                <a:latin typeface="Carlito"/>
                <a:cs typeface="Carlito"/>
              </a:rPr>
              <a:t>Scatter </a:t>
            </a:r>
            <a:r>
              <a:rPr sz="2000" spc="-5" dirty="0">
                <a:latin typeface="Carlito"/>
                <a:cs typeface="Carlito"/>
              </a:rPr>
              <a:t>plot </a:t>
            </a:r>
            <a:r>
              <a:rPr sz="2000" spc="-40" dirty="0">
                <a:latin typeface="Carlito"/>
                <a:cs typeface="Carlito"/>
              </a:rPr>
              <a:t>takes </a:t>
            </a:r>
            <a:r>
              <a:rPr sz="2000" spc="-20" dirty="0">
                <a:latin typeface="Carlito"/>
                <a:cs typeface="Carlito"/>
              </a:rPr>
              <a:t>two </a:t>
            </a:r>
            <a:r>
              <a:rPr sz="2000" dirty="0">
                <a:latin typeface="Carlito"/>
                <a:cs typeface="Carlito"/>
              </a:rPr>
              <a:t>inputs: All </a:t>
            </a:r>
            <a:r>
              <a:rPr sz="2000" spc="-20" dirty="0">
                <a:latin typeface="Carlito"/>
                <a:cs typeface="Carlito"/>
              </a:rPr>
              <a:t>sites </a:t>
            </a:r>
            <a:r>
              <a:rPr sz="2000" spc="-5" dirty="0">
                <a:latin typeface="Carlito"/>
                <a:cs typeface="Carlito"/>
              </a:rPr>
              <a:t>or </a:t>
            </a:r>
            <a:r>
              <a:rPr sz="2000" dirty="0">
                <a:latin typeface="Carlito"/>
                <a:cs typeface="Carlito"/>
              </a:rPr>
              <a:t>individual </a:t>
            </a:r>
            <a:r>
              <a:rPr sz="2000" spc="-20" dirty="0">
                <a:latin typeface="Carlito"/>
                <a:cs typeface="Carlito"/>
              </a:rPr>
              <a:t>site </a:t>
            </a:r>
            <a:r>
              <a:rPr sz="2000" dirty="0">
                <a:latin typeface="Carlito"/>
                <a:cs typeface="Carlito"/>
              </a:rPr>
              <a:t>and </a:t>
            </a:r>
            <a:r>
              <a:rPr sz="2000" spc="-5" dirty="0">
                <a:latin typeface="Carlito"/>
                <a:cs typeface="Carlito"/>
              </a:rPr>
              <a:t>payload mass on </a:t>
            </a:r>
            <a:r>
              <a:rPr sz="2000" dirty="0">
                <a:latin typeface="Carlito"/>
                <a:cs typeface="Carlito"/>
              </a:rPr>
              <a:t>a </a:t>
            </a:r>
            <a:r>
              <a:rPr sz="2000" spc="-5" dirty="0">
                <a:latin typeface="Carlito"/>
                <a:cs typeface="Carlito"/>
              </a:rPr>
              <a:t>slider between </a:t>
            </a:r>
            <a:r>
              <a:rPr sz="2000" dirty="0">
                <a:latin typeface="Carlito"/>
                <a:cs typeface="Carlito"/>
              </a:rPr>
              <a:t>0  and 10000</a:t>
            </a:r>
            <a:r>
              <a:rPr sz="2000" spc="-100" dirty="0">
                <a:latin typeface="Carlito"/>
                <a:cs typeface="Carlito"/>
              </a:rPr>
              <a:t> </a:t>
            </a:r>
            <a:r>
              <a:rPr sz="2000" dirty="0">
                <a:latin typeface="Carlito"/>
                <a:cs typeface="Carlito"/>
              </a:rPr>
              <a:t>kg.</a:t>
            </a:r>
          </a:p>
          <a:p>
            <a:pPr marL="12700">
              <a:lnSpc>
                <a:spcPct val="100000"/>
              </a:lnSpc>
              <a:spcBef>
                <a:spcPts val="1050"/>
              </a:spcBef>
            </a:pPr>
            <a:r>
              <a:rPr sz="2000" spc="-5" dirty="0">
                <a:latin typeface="Carlito"/>
                <a:cs typeface="Carlito"/>
              </a:rPr>
              <a:t>The pie </a:t>
            </a:r>
            <a:r>
              <a:rPr sz="2000" dirty="0">
                <a:latin typeface="Carlito"/>
                <a:cs typeface="Carlito"/>
              </a:rPr>
              <a:t>chart is </a:t>
            </a:r>
            <a:r>
              <a:rPr sz="2000" spc="-5" dirty="0">
                <a:latin typeface="Carlito"/>
                <a:cs typeface="Carlito"/>
              </a:rPr>
              <a:t>used </a:t>
            </a:r>
            <a:r>
              <a:rPr sz="2000" spc="-20" dirty="0">
                <a:latin typeface="Carlito"/>
                <a:cs typeface="Carlito"/>
              </a:rPr>
              <a:t>to visualize </a:t>
            </a:r>
            <a:r>
              <a:rPr sz="2000" dirty="0">
                <a:latin typeface="Carlito"/>
                <a:cs typeface="Carlito"/>
              </a:rPr>
              <a:t>launch </a:t>
            </a:r>
            <a:r>
              <a:rPr sz="2000" spc="-20" dirty="0">
                <a:latin typeface="Carlito"/>
                <a:cs typeface="Carlito"/>
              </a:rPr>
              <a:t>site </a:t>
            </a:r>
            <a:r>
              <a:rPr sz="2000" dirty="0">
                <a:latin typeface="Carlito"/>
                <a:cs typeface="Carlito"/>
              </a:rPr>
              <a:t>success</a:t>
            </a:r>
            <a:r>
              <a:rPr sz="2000" spc="20" dirty="0">
                <a:latin typeface="Carlito"/>
                <a:cs typeface="Carlito"/>
              </a:rPr>
              <a:t> </a:t>
            </a:r>
            <a:r>
              <a:rPr sz="2000" spc="-40" dirty="0">
                <a:latin typeface="Carlito"/>
                <a:cs typeface="Carlito"/>
              </a:rPr>
              <a:t>rate.</a:t>
            </a:r>
            <a:endParaRPr sz="2000" dirty="0">
              <a:latin typeface="Carlito"/>
              <a:cs typeface="Carlito"/>
            </a:endParaRPr>
          </a:p>
          <a:p>
            <a:pPr marL="12700">
              <a:lnSpc>
                <a:spcPts val="2350"/>
              </a:lnSpc>
              <a:spcBef>
                <a:spcPts val="1105"/>
              </a:spcBef>
            </a:pPr>
            <a:r>
              <a:rPr sz="2000" spc="-5" dirty="0">
                <a:latin typeface="Carlito"/>
                <a:cs typeface="Carlito"/>
              </a:rPr>
              <a:t>The </a:t>
            </a:r>
            <a:r>
              <a:rPr sz="2000" spc="-25" dirty="0">
                <a:latin typeface="Carlito"/>
                <a:cs typeface="Carlito"/>
              </a:rPr>
              <a:t>scatter </a:t>
            </a:r>
            <a:r>
              <a:rPr sz="2000" spc="-5" dirty="0">
                <a:latin typeface="Carlito"/>
                <a:cs typeface="Carlito"/>
              </a:rPr>
              <a:t>plot can help </a:t>
            </a:r>
            <a:r>
              <a:rPr sz="2000" dirty="0">
                <a:latin typeface="Carlito"/>
                <a:cs typeface="Carlito"/>
              </a:rPr>
              <a:t>us </a:t>
            </a:r>
            <a:r>
              <a:rPr sz="2000" spc="-5" dirty="0">
                <a:latin typeface="Carlito"/>
                <a:cs typeface="Carlito"/>
              </a:rPr>
              <a:t>see how </a:t>
            </a:r>
            <a:r>
              <a:rPr sz="2000" dirty="0">
                <a:latin typeface="Carlito"/>
                <a:cs typeface="Carlito"/>
              </a:rPr>
              <a:t>success </a:t>
            </a:r>
            <a:r>
              <a:rPr sz="2000" spc="-10" dirty="0">
                <a:latin typeface="Carlito"/>
                <a:cs typeface="Carlito"/>
              </a:rPr>
              <a:t>varies </a:t>
            </a:r>
            <a:r>
              <a:rPr sz="2000" spc="-20" dirty="0">
                <a:latin typeface="Carlito"/>
                <a:cs typeface="Carlito"/>
              </a:rPr>
              <a:t>across </a:t>
            </a:r>
            <a:r>
              <a:rPr sz="2000" dirty="0">
                <a:latin typeface="Carlito"/>
                <a:cs typeface="Carlito"/>
              </a:rPr>
              <a:t>launch </a:t>
            </a:r>
            <a:r>
              <a:rPr sz="2000" spc="-20" dirty="0">
                <a:latin typeface="Carlito"/>
                <a:cs typeface="Carlito"/>
              </a:rPr>
              <a:t>sites, </a:t>
            </a:r>
            <a:r>
              <a:rPr sz="2000" spc="-10" dirty="0">
                <a:latin typeface="Carlito"/>
                <a:cs typeface="Carlito"/>
              </a:rPr>
              <a:t>payload </a:t>
            </a:r>
            <a:r>
              <a:rPr sz="2000" spc="-5" dirty="0">
                <a:latin typeface="Carlito"/>
                <a:cs typeface="Carlito"/>
              </a:rPr>
              <a:t>mass,</a:t>
            </a:r>
            <a:r>
              <a:rPr sz="2000" spc="15" dirty="0">
                <a:latin typeface="Carlito"/>
                <a:cs typeface="Carlito"/>
              </a:rPr>
              <a:t> </a:t>
            </a:r>
            <a:r>
              <a:rPr sz="2000" dirty="0">
                <a:latin typeface="Carlito"/>
                <a:cs typeface="Carlito"/>
              </a:rPr>
              <a:t>and</a:t>
            </a:r>
          </a:p>
          <a:p>
            <a:pPr marL="12700">
              <a:lnSpc>
                <a:spcPts val="2350"/>
              </a:lnSpc>
            </a:pPr>
            <a:r>
              <a:rPr sz="2000" spc="-20" dirty="0">
                <a:latin typeface="Carlito"/>
                <a:cs typeface="Carlito"/>
              </a:rPr>
              <a:t>booster </a:t>
            </a:r>
            <a:r>
              <a:rPr sz="2000" spc="-25" dirty="0">
                <a:latin typeface="Carlito"/>
                <a:cs typeface="Carlito"/>
              </a:rPr>
              <a:t>version</a:t>
            </a:r>
            <a:r>
              <a:rPr sz="2000" dirty="0">
                <a:latin typeface="Carlito"/>
                <a:cs typeface="Carlito"/>
              </a:rPr>
              <a:t> </a:t>
            </a:r>
            <a:r>
              <a:rPr sz="2000" spc="-45" dirty="0">
                <a:latin typeface="Carlito"/>
                <a:cs typeface="Carlito"/>
              </a:rPr>
              <a:t>category.</a:t>
            </a:r>
            <a:endParaRPr sz="2000" dirty="0">
              <a:latin typeface="Carlito"/>
              <a:cs typeface="Carlito"/>
            </a:endParaRPr>
          </a:p>
          <a:p>
            <a:pPr marL="12700">
              <a:lnSpc>
                <a:spcPct val="100000"/>
              </a:lnSpc>
              <a:spcBef>
                <a:spcPts val="925"/>
              </a:spcBef>
            </a:pPr>
            <a:endParaRPr lang="en-US" sz="2000" u="heavy" dirty="0">
              <a:uFill>
                <a:solidFill>
                  <a:srgbClr val="404040"/>
                </a:solidFill>
              </a:uFill>
              <a:latin typeface="Carlito"/>
              <a:cs typeface="Carlito"/>
            </a:endParaRPr>
          </a:p>
          <a:p>
            <a:pPr marL="12700">
              <a:lnSpc>
                <a:spcPct val="100000"/>
              </a:lnSpc>
              <a:spcBef>
                <a:spcPts val="925"/>
              </a:spcBef>
            </a:pPr>
            <a:r>
              <a:rPr sz="2000" u="heavy" dirty="0">
                <a:uFill>
                  <a:solidFill>
                    <a:srgbClr val="404040"/>
                  </a:solidFill>
                </a:uFill>
                <a:latin typeface="Carlito"/>
                <a:cs typeface="Carlito"/>
              </a:rPr>
              <a:t>GitHub</a:t>
            </a:r>
            <a:r>
              <a:rPr sz="2000" u="heavy" spc="5" dirty="0">
                <a:uFill>
                  <a:solidFill>
                    <a:srgbClr val="404040"/>
                  </a:solidFill>
                </a:uFill>
                <a:latin typeface="Carlito"/>
                <a:cs typeface="Carlito"/>
              </a:rPr>
              <a:t> </a:t>
            </a:r>
            <a:r>
              <a:rPr sz="2000" u="heavy" spc="-5" dirty="0">
                <a:uFill>
                  <a:solidFill>
                    <a:srgbClr val="404040"/>
                  </a:solidFill>
                </a:uFill>
                <a:latin typeface="Carlito"/>
                <a:cs typeface="Carlito"/>
              </a:rPr>
              <a:t>url:</a:t>
            </a:r>
            <a:endParaRPr sz="2000" dirty="0">
              <a:latin typeface="Carlito"/>
              <a:cs typeface="Carlito"/>
            </a:endParaRPr>
          </a:p>
          <a:p>
            <a:pPr marL="12700" marR="1557020">
              <a:lnSpc>
                <a:spcPct val="150000"/>
              </a:lnSpc>
              <a:spcBef>
                <a:spcPts val="95"/>
              </a:spcBef>
            </a:pPr>
            <a:r>
              <a:rPr lang="en-IN" sz="2000" u="heavy" spc="-10" dirty="0">
                <a:solidFill>
                  <a:srgbClr val="2996E1"/>
                </a:solidFill>
                <a:uFill>
                  <a:solidFill>
                    <a:srgbClr val="2996E1"/>
                  </a:solidFill>
                </a:uFill>
                <a:latin typeface="Carlito"/>
                <a:cs typeface="Carlito"/>
                <a:hlinkClick r:id="rId2"/>
              </a:rPr>
              <a:t>https://github.com/hesehity/Capstone/blob/main/space_dash_app1.ipynb</a:t>
            </a:r>
            <a:endParaRPr lang="en-IN" sz="2000" u="heavy" spc="-10" dirty="0">
              <a:solidFill>
                <a:srgbClr val="2996E1"/>
              </a:solidFill>
              <a:uFill>
                <a:solidFill>
                  <a:srgbClr val="2996E1"/>
                </a:solidFill>
              </a:uFill>
              <a:latin typeface="Carlito"/>
              <a:cs typeface="Carlito"/>
            </a:endParaRPr>
          </a:p>
          <a:p>
            <a:pPr marL="12700" marR="1557020">
              <a:lnSpc>
                <a:spcPct val="150000"/>
              </a:lnSpc>
              <a:spcBef>
                <a:spcPts val="95"/>
              </a:spcBef>
            </a:pPr>
            <a:endParaRPr sz="2000" dirty="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919084"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Predictive analysis (Classification)</a:t>
            </a:r>
          </a:p>
        </p:txBody>
      </p:sp>
      <p:grpSp>
        <p:nvGrpSpPr>
          <p:cNvPr id="5" name="object 5"/>
          <p:cNvGrpSpPr/>
          <p:nvPr/>
        </p:nvGrpSpPr>
        <p:grpSpPr>
          <a:xfrm>
            <a:off x="3822191" y="1933955"/>
            <a:ext cx="1938655" cy="1728470"/>
            <a:chOff x="3822191" y="1933955"/>
            <a:chExt cx="1938655" cy="1728470"/>
          </a:xfrm>
          <a:solidFill>
            <a:srgbClr val="3A6483"/>
          </a:solidFill>
        </p:grpSpPr>
        <p:sp>
          <p:nvSpPr>
            <p:cNvPr id="6"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FFC000"/>
            </a:solidFill>
          </p:spPr>
          <p:txBody>
            <a:bodyPr wrap="square" lIns="0" tIns="0" rIns="0" bIns="0" rtlCol="0"/>
            <a:lstStyle/>
            <a:p>
              <a:endParaRPr/>
            </a:p>
          </p:txBody>
        </p:sp>
        <p:sp>
          <p:nvSpPr>
            <p:cNvPr id="7"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p:cNvSpPr txBox="1"/>
          <p:nvPr/>
        </p:nvSpPr>
        <p:spPr>
          <a:xfrm>
            <a:off x="3998721" y="2219960"/>
            <a:ext cx="1568450"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p:cNvSpPr txBox="1"/>
          <p:nvPr/>
        </p:nvSpPr>
        <p:spPr>
          <a:xfrm>
            <a:off x="3917950" y="2456180"/>
            <a:ext cx="1722755"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1" name="object 11"/>
          <p:cNvGrpSpPr/>
          <p:nvPr/>
        </p:nvGrpSpPr>
        <p:grpSpPr>
          <a:xfrm>
            <a:off x="3822191" y="3375659"/>
            <a:ext cx="1938655" cy="1729739"/>
            <a:chOff x="3822191" y="3375659"/>
            <a:chExt cx="1938655" cy="1729739"/>
          </a:xfrm>
          <a:solidFill>
            <a:srgbClr val="3A6483"/>
          </a:solidFill>
        </p:grpSpPr>
        <p:sp>
          <p:nvSpPr>
            <p:cNvPr id="12"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FFC000"/>
            </a:solidFill>
          </p:spPr>
          <p:txBody>
            <a:bodyPr wrap="square" lIns="0" tIns="0" rIns="0" bIns="0" rtlCol="0"/>
            <a:lstStyle/>
            <a:p>
              <a:endParaRPr/>
            </a:p>
          </p:txBody>
        </p:sp>
        <p:sp>
          <p:nvSpPr>
            <p:cNvPr id="13"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p:cNvSpPr txBox="1"/>
          <p:nvPr/>
        </p:nvSpPr>
        <p:spPr>
          <a:xfrm>
            <a:off x="4010914" y="3544315"/>
            <a:ext cx="1524635"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p:cNvSpPr txBox="1"/>
          <p:nvPr/>
        </p:nvSpPr>
        <p:spPr>
          <a:xfrm>
            <a:off x="4145026" y="3780282"/>
            <a:ext cx="1281430"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p:cNvSpPr txBox="1"/>
          <p:nvPr/>
        </p:nvSpPr>
        <p:spPr>
          <a:xfrm>
            <a:off x="4097782" y="4018026"/>
            <a:ext cx="1367790"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p:cNvGrpSpPr/>
          <p:nvPr/>
        </p:nvGrpSpPr>
        <p:grpSpPr>
          <a:xfrm>
            <a:off x="3822191" y="4818888"/>
            <a:ext cx="2950845" cy="1169035"/>
            <a:chOff x="3822191" y="4818888"/>
            <a:chExt cx="2950845" cy="1169035"/>
          </a:xfrm>
          <a:solidFill>
            <a:srgbClr val="3A6483"/>
          </a:solidFill>
        </p:grpSpPr>
        <p:sp>
          <p:nvSpPr>
            <p:cNvPr id="19"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FFC000"/>
            </a:solidFill>
          </p:spPr>
          <p:txBody>
            <a:bodyPr wrap="square" lIns="0" tIns="0" rIns="0" bIns="0" rtlCol="0"/>
            <a:lstStyle/>
            <a:p>
              <a:endParaRPr/>
            </a:p>
          </p:txBody>
        </p:sp>
        <p:sp>
          <p:nvSpPr>
            <p:cNvPr id="20"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p:cNvSpPr txBox="1"/>
          <p:nvPr/>
        </p:nvSpPr>
        <p:spPr>
          <a:xfrm>
            <a:off x="4103878" y="5104841"/>
            <a:ext cx="1344930" cy="285750"/>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p:cNvSpPr txBox="1"/>
          <p:nvPr/>
        </p:nvSpPr>
        <p:spPr>
          <a:xfrm>
            <a:off x="4583938" y="5341747"/>
            <a:ext cx="411480"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p:cNvGrpSpPr/>
          <p:nvPr/>
        </p:nvGrpSpPr>
        <p:grpSpPr>
          <a:xfrm>
            <a:off x="6380988" y="3672840"/>
            <a:ext cx="1938655" cy="2315210"/>
            <a:chOff x="6380988" y="3672840"/>
            <a:chExt cx="1938655" cy="2315210"/>
          </a:xfrm>
          <a:solidFill>
            <a:srgbClr val="3A6483"/>
          </a:solidFill>
        </p:grpSpPr>
        <p:sp>
          <p:nvSpPr>
            <p:cNvPr id="25"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FFC000"/>
            </a:solidFill>
          </p:spPr>
          <p:txBody>
            <a:bodyPr wrap="square" lIns="0" tIns="0" rIns="0" bIns="0" rtlCol="0"/>
            <a:lstStyle/>
            <a:p>
              <a:endParaRPr/>
            </a:p>
          </p:txBody>
        </p:sp>
        <p:sp>
          <p:nvSpPr>
            <p:cNvPr id="26"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p:cNvSpPr txBox="1"/>
          <p:nvPr/>
        </p:nvSpPr>
        <p:spPr>
          <a:xfrm>
            <a:off x="6735826" y="4986909"/>
            <a:ext cx="1219835"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p:cNvSpPr txBox="1"/>
          <p:nvPr/>
        </p:nvSpPr>
        <p:spPr>
          <a:xfrm>
            <a:off x="6485890" y="5217033"/>
            <a:ext cx="1732280" cy="539750"/>
          </a:xfrm>
          <a:prstGeom prst="rect">
            <a:avLst/>
          </a:prstGeom>
          <a:solidFill>
            <a:srgbClr val="3A6483"/>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p:cNvGrpSpPr/>
          <p:nvPr/>
        </p:nvGrpSpPr>
        <p:grpSpPr>
          <a:xfrm>
            <a:off x="6380988" y="2229611"/>
            <a:ext cx="1938655" cy="2316480"/>
            <a:chOff x="6380988" y="2229611"/>
            <a:chExt cx="1938655" cy="2316480"/>
          </a:xfrm>
          <a:solidFill>
            <a:srgbClr val="3A6483"/>
          </a:solidFill>
        </p:grpSpPr>
        <p:sp>
          <p:nvSpPr>
            <p:cNvPr id="31"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FFC000"/>
            </a:solidFill>
          </p:spPr>
          <p:txBody>
            <a:bodyPr wrap="square" lIns="0" tIns="0" rIns="0" bIns="0" rtlCol="0"/>
            <a:lstStyle/>
            <a:p>
              <a:endParaRPr/>
            </a:p>
          </p:txBody>
        </p:sp>
        <p:sp>
          <p:nvSpPr>
            <p:cNvPr id="32"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p:cNvSpPr txBox="1"/>
          <p:nvPr/>
        </p:nvSpPr>
        <p:spPr>
          <a:xfrm>
            <a:off x="6546595" y="3425444"/>
            <a:ext cx="1593850"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p:cNvSpPr txBox="1"/>
          <p:nvPr/>
        </p:nvSpPr>
        <p:spPr>
          <a:xfrm>
            <a:off x="6602983" y="3661028"/>
            <a:ext cx="1483995"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p:cNvSpPr txBox="1"/>
          <p:nvPr/>
        </p:nvSpPr>
        <p:spPr>
          <a:xfrm>
            <a:off x="6535928" y="3899408"/>
            <a:ext cx="1602740"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p:cNvSpPr txBox="1"/>
          <p:nvPr/>
        </p:nvSpPr>
        <p:spPr>
          <a:xfrm>
            <a:off x="6795261" y="4135627"/>
            <a:ext cx="1100455" cy="285115"/>
          </a:xfrm>
          <a:prstGeom prst="rect">
            <a:avLst/>
          </a:prstGeom>
          <a:solidFill>
            <a:srgbClr val="3A6483"/>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p:cNvGrpSpPr/>
          <p:nvPr/>
        </p:nvGrpSpPr>
        <p:grpSpPr>
          <a:xfrm>
            <a:off x="6380988" y="1933955"/>
            <a:ext cx="2950845" cy="1169035"/>
            <a:chOff x="6380988" y="1933955"/>
            <a:chExt cx="2950845" cy="1169035"/>
          </a:xfrm>
          <a:solidFill>
            <a:srgbClr val="3A6483"/>
          </a:solidFill>
        </p:grpSpPr>
        <p:sp>
          <p:nvSpPr>
            <p:cNvPr id="39"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FFC000"/>
            </a:solidFill>
          </p:spPr>
          <p:txBody>
            <a:bodyPr wrap="square" lIns="0" tIns="0" rIns="0" bIns="0" rtlCol="0"/>
            <a:lstStyle/>
            <a:p>
              <a:endParaRPr/>
            </a:p>
          </p:txBody>
        </p:sp>
        <p:sp>
          <p:nvSpPr>
            <p:cNvPr id="40"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p:cNvSpPr txBox="1"/>
          <p:nvPr/>
        </p:nvSpPr>
        <p:spPr>
          <a:xfrm>
            <a:off x="6613906" y="2219960"/>
            <a:ext cx="1455420"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p:cNvSpPr txBox="1"/>
          <p:nvPr/>
        </p:nvSpPr>
        <p:spPr>
          <a:xfrm>
            <a:off x="6805930" y="2456180"/>
            <a:ext cx="1071880"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p:cNvGrpSpPr/>
          <p:nvPr/>
        </p:nvGrpSpPr>
        <p:grpSpPr>
          <a:xfrm>
            <a:off x="8938259" y="1933955"/>
            <a:ext cx="1938655" cy="1728470"/>
            <a:chOff x="8938259" y="1933955"/>
            <a:chExt cx="1938655" cy="1728470"/>
          </a:xfrm>
          <a:solidFill>
            <a:srgbClr val="3A6483"/>
          </a:solidFill>
        </p:grpSpPr>
        <p:sp>
          <p:nvSpPr>
            <p:cNvPr id="45"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FFC000"/>
            </a:solidFill>
          </p:spPr>
          <p:txBody>
            <a:bodyPr wrap="square" lIns="0" tIns="0" rIns="0" bIns="0" rtlCol="0"/>
            <a:lstStyle/>
            <a:p>
              <a:endParaRPr/>
            </a:p>
          </p:txBody>
        </p:sp>
        <p:sp>
          <p:nvSpPr>
            <p:cNvPr id="46"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p:cNvSpPr txBox="1"/>
          <p:nvPr/>
        </p:nvSpPr>
        <p:spPr>
          <a:xfrm>
            <a:off x="9140697" y="2219960"/>
            <a:ext cx="1519555"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p:cNvSpPr txBox="1"/>
          <p:nvPr/>
        </p:nvSpPr>
        <p:spPr>
          <a:xfrm>
            <a:off x="9299193" y="2456180"/>
            <a:ext cx="1202690" cy="285115"/>
          </a:xfrm>
          <a:prstGeom prst="rect">
            <a:avLst/>
          </a:prstGeom>
          <a:solidFill>
            <a:srgbClr val="3A6483"/>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p:cNvGrpSpPr/>
          <p:nvPr/>
        </p:nvGrpSpPr>
        <p:grpSpPr>
          <a:xfrm>
            <a:off x="8938259" y="3375659"/>
            <a:ext cx="1938655" cy="1170305"/>
            <a:chOff x="8938259" y="3375659"/>
            <a:chExt cx="1938655" cy="1170305"/>
          </a:xfrm>
          <a:solidFill>
            <a:srgbClr val="3A6483"/>
          </a:solidFill>
        </p:grpSpPr>
        <p:sp>
          <p:nvSpPr>
            <p:cNvPr id="51"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p:cNvSpPr txBox="1"/>
          <p:nvPr/>
        </p:nvSpPr>
        <p:spPr>
          <a:xfrm>
            <a:off x="9055354" y="3656457"/>
            <a:ext cx="1709420" cy="539750"/>
          </a:xfrm>
          <a:prstGeom prst="rect">
            <a:avLst/>
          </a:prstGeom>
          <a:solidFill>
            <a:srgbClr val="3A6483"/>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4" name="object 54"/>
          <p:cNvSpPr txBox="1">
            <a:spLocks noGrp="1"/>
          </p:cNvSpPr>
          <p:nvPr>
            <p:ph type="sldNum" sz="quarter" idx="7"/>
          </p:nvPr>
        </p:nvSpPr>
        <p:spPr>
          <a:xfrm>
            <a:off x="10948416" y="6568541"/>
            <a:ext cx="213359" cy="160020"/>
          </a:xfrm>
          <a:prstGeom prst="rect">
            <a:avLst/>
          </a:prstGeom>
          <a:solidFill>
            <a:srgbClr val="3A6483"/>
          </a:solidFill>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15</a:t>
            </a:fld>
            <a:endParaRPr dirty="0"/>
          </a:p>
        </p:txBody>
      </p:sp>
      <p:sp>
        <p:nvSpPr>
          <p:cNvPr id="55" name="object 4">
            <a:extLst>
              <a:ext uri="{FF2B5EF4-FFF2-40B4-BE49-F238E27FC236}">
                <a16:creationId xmlns:a16="http://schemas.microsoft.com/office/drawing/2014/main" id="{04D5BBB7-C474-4D2E-BF8D-F302570CB25F}"/>
              </a:ext>
            </a:extLst>
          </p:cNvPr>
          <p:cNvSpPr txBox="1"/>
          <p:nvPr/>
        </p:nvSpPr>
        <p:spPr>
          <a:xfrm>
            <a:off x="480377" y="2837395"/>
            <a:ext cx="3061208" cy="1885773"/>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hlinkClick r:id="rId2"/>
              </a:rPr>
              <a:t>https://github.com/hesehity/Capstone/blob/main/Machine%20Learning%20Prediction.ipynb</a:t>
            </a:r>
            <a:endParaRPr lang="en-IN" sz="2000" dirty="0">
              <a:latin typeface="Carlito"/>
              <a:cs typeface="Carlito"/>
            </a:endParaRPr>
          </a:p>
          <a:p>
            <a:pPr marL="12700">
              <a:lnSpc>
                <a:spcPct val="100000"/>
              </a:lnSpc>
              <a:spcBef>
                <a:spcPts val="105"/>
              </a:spcBef>
            </a:pPr>
            <a:endParaRPr sz="2000" dirty="0">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fontScale="92500"/>
          </a:bodyPr>
          <a:lstStyle/>
          <a:p>
            <a:r>
              <a:rPr sz="4000" dirty="0">
                <a:solidFill>
                  <a:srgbClr val="0B49CB"/>
                </a:solidFill>
                <a:latin typeface="Abadi"/>
              </a:rPr>
              <a:t>Results	</a:t>
            </a:r>
          </a:p>
        </p:txBody>
      </p:sp>
      <p:sp>
        <p:nvSpPr>
          <p:cNvPr id="4" name="object 4"/>
          <p:cNvSpPr txBox="1"/>
          <p:nvPr/>
        </p:nvSpPr>
        <p:spPr>
          <a:xfrm>
            <a:off x="1328166" y="5354369"/>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This is </a:t>
            </a:r>
            <a:r>
              <a:rPr sz="1800" dirty="0">
                <a:latin typeface="Carlito"/>
                <a:cs typeface="Carlito"/>
              </a:rPr>
              <a:t>a </a:t>
            </a:r>
            <a:r>
              <a:rPr sz="1800" spc="-20" dirty="0">
                <a:latin typeface="Carlito"/>
                <a:cs typeface="Carlito"/>
              </a:rPr>
              <a:t>preview </a:t>
            </a:r>
            <a:r>
              <a:rPr sz="1800" spc="-5" dirty="0">
                <a:latin typeface="Carlito"/>
                <a:cs typeface="Carlito"/>
              </a:rPr>
              <a:t>of </a:t>
            </a:r>
            <a:r>
              <a:rPr sz="1800" dirty="0">
                <a:latin typeface="Carlito"/>
                <a:cs typeface="Carlito"/>
              </a:rPr>
              <a:t>the </a:t>
            </a:r>
            <a:r>
              <a:rPr sz="1800" spc="-15" dirty="0">
                <a:latin typeface="Carlito"/>
                <a:cs typeface="Carlito"/>
              </a:rPr>
              <a:t>Plotly dashboard. </a:t>
            </a:r>
            <a:r>
              <a:rPr sz="1800" spc="-5" dirty="0">
                <a:latin typeface="Carlito"/>
                <a:cs typeface="Carlito"/>
              </a:rPr>
              <a:t>The </a:t>
            </a:r>
            <a:r>
              <a:rPr sz="1800" spc="-20" dirty="0">
                <a:latin typeface="Carlito"/>
                <a:cs typeface="Carlito"/>
              </a:rPr>
              <a:t>following </a:t>
            </a:r>
            <a:r>
              <a:rPr sz="1800" spc="-5" dirty="0">
                <a:latin typeface="Carlito"/>
                <a:cs typeface="Carlito"/>
              </a:rPr>
              <a:t>sides will show </a:t>
            </a:r>
            <a:r>
              <a:rPr sz="1800" dirty="0">
                <a:latin typeface="Carlito"/>
                <a:cs typeface="Carlito"/>
              </a:rPr>
              <a:t>the </a:t>
            </a:r>
            <a:r>
              <a:rPr sz="1800" spc="-15" dirty="0">
                <a:latin typeface="Carlito"/>
                <a:cs typeface="Carlito"/>
              </a:rPr>
              <a:t>results </a:t>
            </a:r>
            <a:r>
              <a:rPr sz="1800" spc="-5" dirty="0">
                <a:latin typeface="Carlito"/>
                <a:cs typeface="Carlito"/>
              </a:rPr>
              <a:t>of </a:t>
            </a:r>
            <a:r>
              <a:rPr sz="1800" spc="-20" dirty="0">
                <a:latin typeface="Carlito"/>
                <a:cs typeface="Carlito"/>
              </a:rPr>
              <a:t>EDA </a:t>
            </a:r>
            <a:r>
              <a:rPr sz="1800" spc="-5" dirty="0">
                <a:latin typeface="Carlito"/>
                <a:cs typeface="Carlito"/>
              </a:rPr>
              <a:t>with  </a:t>
            </a:r>
            <a:r>
              <a:rPr sz="1800" spc="-20" dirty="0">
                <a:latin typeface="Carlito"/>
                <a:cs typeface="Carlito"/>
              </a:rPr>
              <a:t>visualization, EDA </a:t>
            </a:r>
            <a:r>
              <a:rPr sz="1800" spc="-5" dirty="0">
                <a:latin typeface="Carlito"/>
                <a:cs typeface="Carlito"/>
              </a:rPr>
              <a:t>with </a:t>
            </a:r>
            <a:r>
              <a:rPr sz="1800" dirty="0">
                <a:latin typeface="Carlito"/>
                <a:cs typeface="Carlito"/>
              </a:rPr>
              <a:t>SQL, </a:t>
            </a:r>
            <a:r>
              <a:rPr sz="1800" spc="-25" dirty="0">
                <a:latin typeface="Carlito"/>
                <a:cs typeface="Carlito"/>
              </a:rPr>
              <a:t>Interactive </a:t>
            </a:r>
            <a:r>
              <a:rPr sz="1800" dirty="0">
                <a:latin typeface="Carlito"/>
                <a:cs typeface="Carlito"/>
              </a:rPr>
              <a:t>Map </a:t>
            </a:r>
            <a:r>
              <a:rPr sz="1800" spc="-5" dirty="0">
                <a:latin typeface="Carlito"/>
                <a:cs typeface="Carlito"/>
              </a:rPr>
              <a:t>with </a:t>
            </a:r>
            <a:r>
              <a:rPr sz="1800" spc="-20" dirty="0">
                <a:latin typeface="Carlito"/>
                <a:cs typeface="Carlito"/>
              </a:rPr>
              <a:t>Folium, </a:t>
            </a:r>
            <a:r>
              <a:rPr sz="1800" dirty="0">
                <a:latin typeface="Carlito"/>
                <a:cs typeface="Carlito"/>
              </a:rPr>
              <a:t>and </a:t>
            </a:r>
            <a:r>
              <a:rPr sz="1800" spc="-10" dirty="0">
                <a:latin typeface="Carlito"/>
                <a:cs typeface="Carlito"/>
              </a:rPr>
              <a:t>finally </a:t>
            </a:r>
            <a:r>
              <a:rPr sz="1800" dirty="0">
                <a:latin typeface="Carlito"/>
                <a:cs typeface="Carlito"/>
              </a:rPr>
              <a:t>the </a:t>
            </a:r>
            <a:r>
              <a:rPr sz="1800" spc="-15" dirty="0">
                <a:latin typeface="Carlito"/>
                <a:cs typeface="Carlito"/>
              </a:rPr>
              <a:t>results </a:t>
            </a:r>
            <a:r>
              <a:rPr sz="1800" spc="-5" dirty="0">
                <a:latin typeface="Carlito"/>
                <a:cs typeface="Carlito"/>
              </a:rPr>
              <a:t>of our </a:t>
            </a:r>
            <a:r>
              <a:rPr sz="1800" dirty="0">
                <a:latin typeface="Carlito"/>
                <a:cs typeface="Carlito"/>
              </a:rPr>
              <a:t>model </a:t>
            </a:r>
            <a:r>
              <a:rPr sz="1800" spc="-5" dirty="0">
                <a:latin typeface="Carlito"/>
                <a:cs typeface="Carlito"/>
              </a:rPr>
              <a:t>with  </a:t>
            </a:r>
            <a:r>
              <a:rPr sz="1800" dirty="0">
                <a:latin typeface="Carlito"/>
                <a:cs typeface="Carlito"/>
              </a:rPr>
              <a:t>about 83%</a:t>
            </a:r>
            <a:r>
              <a:rPr sz="1800" spc="-5" dirty="0">
                <a:latin typeface="Carlito"/>
                <a:cs typeface="Carlito"/>
              </a:rPr>
              <a:t> </a:t>
            </a:r>
            <a:r>
              <a:rPr sz="1800" spc="-45" dirty="0">
                <a:latin typeface="Carlito"/>
                <a:cs typeface="Carlito"/>
              </a:rPr>
              <a:t>accuracy.</a:t>
            </a:r>
            <a:endParaRPr sz="1800" dirty="0">
              <a:latin typeface="Carlito"/>
              <a:cs typeface="Carlito"/>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16</a:t>
            </a:fld>
            <a:endParaRPr dirty="0"/>
          </a:p>
        </p:txBody>
      </p:sp>
      <p:pic>
        <p:nvPicPr>
          <p:cNvPr id="7" name="Picture 6">
            <a:extLst>
              <a:ext uri="{FF2B5EF4-FFF2-40B4-BE49-F238E27FC236}">
                <a16:creationId xmlns:a16="http://schemas.microsoft.com/office/drawing/2014/main" id="{ED8F4877-D962-4130-8512-2C5408972FEC}"/>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2971799" y="1079134"/>
            <a:ext cx="7130143" cy="40107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2</a:t>
            </a:r>
          </a:p>
        </p:txBody>
      </p:sp>
    </p:spTree>
    <p:extLst>
      <p:ext uri="{BB962C8B-B14F-4D97-AF65-F5344CB8AC3E}">
        <p14:creationId xmlns:p14="http://schemas.microsoft.com/office/powerpoint/2010/main" val="292311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623" y="98490"/>
            <a:ext cx="9120864"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Flight Number vs. Launch Site</a:t>
            </a:r>
          </a:p>
        </p:txBody>
      </p:sp>
      <p:sp>
        <p:nvSpPr>
          <p:cNvPr id="6" name="object 6"/>
          <p:cNvSpPr txBox="1"/>
          <p:nvPr/>
        </p:nvSpPr>
        <p:spPr>
          <a:xfrm>
            <a:off x="700227" y="5441222"/>
            <a:ext cx="10354868" cy="713913"/>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p>
            <a:pPr marL="12700" marR="5080" algn="just">
              <a:lnSpc>
                <a:spcPct val="1500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
        <p:nvSpPr>
          <p:cNvPr id="7" name="object 7"/>
          <p:cNvSpPr/>
          <p:nvPr/>
        </p:nvSpPr>
        <p:spPr>
          <a:xfrm>
            <a:off x="39623" y="1632204"/>
            <a:ext cx="12100560" cy="237744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77900"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623" y="110071"/>
            <a:ext cx="6209386"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Payload vs. Launch Site</a:t>
            </a:r>
          </a:p>
        </p:txBody>
      </p:sp>
      <p:sp>
        <p:nvSpPr>
          <p:cNvPr id="6" name="object 6"/>
          <p:cNvSpPr txBox="1"/>
          <p:nvPr/>
        </p:nvSpPr>
        <p:spPr>
          <a:xfrm>
            <a:off x="1396099" y="5460730"/>
            <a:ext cx="8836472" cy="713913"/>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98450" indent="-285750">
              <a:buFont typeface="Arial" panose="020B0604020202020204" pitchFamily="34" charset="0"/>
              <a:buChar char="•"/>
            </a:pPr>
            <a:r>
              <a:rPr dirty="0"/>
              <a:t>Payload mass appears to fall mostly between 0-6000 kg.  Different launch sites also seem to use different payload mass.</a:t>
            </a:r>
          </a:p>
        </p:txBody>
      </p:sp>
      <p:sp>
        <p:nvSpPr>
          <p:cNvPr id="7" name="object 7"/>
          <p:cNvSpPr/>
          <p:nvPr/>
        </p:nvSpPr>
        <p:spPr>
          <a:xfrm>
            <a:off x="39623" y="1653539"/>
            <a:ext cx="12100560" cy="237743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4098" y="109720"/>
            <a:ext cx="6773102"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Success rate vs. Orbit type</a:t>
            </a:r>
          </a:p>
        </p:txBody>
      </p:sp>
      <p:sp>
        <p:nvSpPr>
          <p:cNvPr id="6" name="object 6"/>
          <p:cNvSpPr txBox="1"/>
          <p:nvPr/>
        </p:nvSpPr>
        <p:spPr>
          <a:xfrm>
            <a:off x="1030225" y="5157502"/>
            <a:ext cx="9770569" cy="1491049"/>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98450" indent="-285750">
              <a:buFont typeface="Arial" panose="020B0604020202020204" pitchFamily="34" charset="0"/>
              <a:buChar char="•"/>
            </a:pPr>
            <a:r>
              <a:rPr dirty="0"/>
              <a:t>ES-L1 (1), GEO (1), HEO (1) have 100% success rate (sample sizes in parenthesis)  SSO (5) has 100% success rate</a:t>
            </a:r>
          </a:p>
          <a:p>
            <a:pPr marL="298450" indent="-285750">
              <a:buFont typeface="Arial" panose="020B0604020202020204" pitchFamily="34" charset="0"/>
              <a:buChar char="•"/>
            </a:pPr>
            <a:r>
              <a:rPr dirty="0"/>
              <a:t>VLEO (14) has decent success rate and attempts</a:t>
            </a:r>
          </a:p>
          <a:p>
            <a:pPr marL="298450" indent="-285750">
              <a:buFont typeface="Arial" panose="020B0604020202020204" pitchFamily="34" charset="0"/>
              <a:buChar char="•"/>
            </a:pPr>
            <a:r>
              <a:rPr dirty="0"/>
              <a:t>SO (1) has 0% success rate</a:t>
            </a:r>
          </a:p>
          <a:p>
            <a:pPr marL="298450" indent="-285750">
              <a:buFont typeface="Arial" panose="020B0604020202020204" pitchFamily="34" charset="0"/>
              <a:buChar char="•"/>
            </a:pPr>
            <a:r>
              <a:rPr dirty="0"/>
              <a:t>GTO (27) has the around 50% success rate but largest sample</a:t>
            </a:r>
          </a:p>
        </p:txBody>
      </p:sp>
      <p:sp>
        <p:nvSpPr>
          <p:cNvPr id="7" name="object 7"/>
          <p:cNvSpPr/>
          <p:nvPr/>
        </p:nvSpPr>
        <p:spPr>
          <a:xfrm>
            <a:off x="2321051" y="1185672"/>
            <a:ext cx="5430011" cy="351434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403463" y="33875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7548" y="82210"/>
            <a:ext cx="6717386"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Flight Number vs. Orbit type</a:t>
            </a:r>
          </a:p>
        </p:txBody>
      </p:sp>
      <p:sp>
        <p:nvSpPr>
          <p:cNvPr id="6" name="object 6"/>
          <p:cNvSpPr txBox="1"/>
          <p:nvPr/>
        </p:nvSpPr>
        <p:spPr>
          <a:xfrm>
            <a:off x="1118108" y="5003952"/>
            <a:ext cx="9830308" cy="1096069"/>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98450" indent="-285750">
              <a:buFont typeface="Arial" panose="020B0604020202020204" pitchFamily="34" charset="0"/>
              <a:buChar char="•"/>
            </a:pPr>
            <a:r>
              <a:rPr dirty="0"/>
              <a:t>Launch Orbit preferences changed over Flight Number.  Launch Outcome seems to correlate with this preference.</a:t>
            </a:r>
          </a:p>
          <a:p>
            <a:pPr marL="298450" indent="-285750">
              <a:buFont typeface="Arial" panose="020B0604020202020204" pitchFamily="34" charset="0"/>
              <a:buChar char="•"/>
            </a:pPr>
            <a:r>
              <a:rPr dirty="0"/>
              <a:t>SpaceX started with LEO orbits which saw moderate success LEO and returned to VLEO in recent launches  SpaceX appears to perform better in lower orbits or Sun-synchronous orbits</a:t>
            </a:r>
          </a:p>
        </p:txBody>
      </p:sp>
      <p:sp>
        <p:nvSpPr>
          <p:cNvPr id="7" name="object 7"/>
          <p:cNvSpPr/>
          <p:nvPr/>
        </p:nvSpPr>
        <p:spPr>
          <a:xfrm>
            <a:off x="45719" y="1644395"/>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9489" y="110752"/>
            <a:ext cx="6530968"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Payload vs. Orbit type</a:t>
            </a:r>
          </a:p>
        </p:txBody>
      </p:sp>
      <p:sp>
        <p:nvSpPr>
          <p:cNvPr id="6" name="object 6"/>
          <p:cNvSpPr txBox="1"/>
          <p:nvPr/>
        </p:nvSpPr>
        <p:spPr>
          <a:xfrm>
            <a:off x="1118107" y="5044185"/>
            <a:ext cx="9709549" cy="1108893"/>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98450" indent="-285750">
              <a:buFont typeface="Arial" panose="020B0604020202020204" pitchFamily="34" charset="0"/>
              <a:buChar char="•"/>
            </a:pPr>
            <a:r>
              <a:rPr dirty="0"/>
              <a:t>Payload mass seems to correlate with orbit</a:t>
            </a:r>
          </a:p>
          <a:p>
            <a:pPr marL="298450" indent="-285750">
              <a:buFont typeface="Arial" panose="020B0604020202020204" pitchFamily="34" charset="0"/>
              <a:buChar char="•"/>
            </a:pPr>
            <a:r>
              <a:rPr dirty="0"/>
              <a:t>LEO and SSO seem to have relatively low payload mass</a:t>
            </a:r>
          </a:p>
          <a:p>
            <a:pPr marL="298450" indent="-285750">
              <a:buFont typeface="Arial" panose="020B0604020202020204" pitchFamily="34" charset="0"/>
              <a:buChar char="•"/>
            </a:pPr>
            <a:r>
              <a:rPr dirty="0"/>
              <a:t>The other most successful orbit VLEO only has payload mass values in the higher end of the range</a:t>
            </a:r>
          </a:p>
        </p:txBody>
      </p:sp>
      <p:sp>
        <p:nvSpPr>
          <p:cNvPr id="7" name="object 7"/>
          <p:cNvSpPr/>
          <p:nvPr/>
        </p:nvSpPr>
        <p:spPr>
          <a:xfrm>
            <a:off x="45719" y="1615439"/>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0" y="50075"/>
            <a:ext cx="8451089"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Launch Success Yearly Trend</a:t>
            </a:r>
          </a:p>
        </p:txBody>
      </p:sp>
      <p:sp>
        <p:nvSpPr>
          <p:cNvPr id="6" name="object 6"/>
          <p:cNvSpPr txBox="1"/>
          <p:nvPr/>
        </p:nvSpPr>
        <p:spPr>
          <a:xfrm>
            <a:off x="1176018" y="5031310"/>
            <a:ext cx="9985757" cy="726737"/>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98450" indent="-285750">
              <a:buFont typeface="Arial" panose="020B0604020202020204" pitchFamily="34" charset="0"/>
              <a:buChar char="•"/>
            </a:pPr>
            <a:r>
              <a:rPr dirty="0"/>
              <a:t>Success generally increases over time since 2013 with a slight dip in 2018</a:t>
            </a:r>
          </a:p>
          <a:p>
            <a:pPr marL="298450" indent="-285750">
              <a:buFont typeface="Arial" panose="020B0604020202020204" pitchFamily="34" charset="0"/>
              <a:buChar char="•"/>
            </a:pPr>
            <a:r>
              <a:rPr dirty="0"/>
              <a:t>Success in recent years at around 80%</a:t>
            </a:r>
          </a:p>
        </p:txBody>
      </p:sp>
      <p:sp>
        <p:nvSpPr>
          <p:cNvPr id="7" name="object 7"/>
          <p:cNvSpPr/>
          <p:nvPr/>
        </p:nvSpPr>
        <p:spPr>
          <a:xfrm>
            <a:off x="2564892" y="1484375"/>
            <a:ext cx="4565904" cy="30495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019" y="2927985"/>
            <a:ext cx="5426075" cy="1245235"/>
          </a:xfrm>
          <a:prstGeom prst="rect">
            <a:avLst/>
          </a:prstGeom>
        </p:spPr>
        <p:txBody>
          <a:bodyPr vert="horz" wrap="square" lIns="0" tIns="13335" rIns="0" bIns="0" rtlCol="0">
            <a:spAutoFit/>
          </a:bodyPr>
          <a:lstStyle/>
          <a:p>
            <a:pPr marL="12700">
              <a:lnSpc>
                <a:spcPct val="100000"/>
              </a:lnSpc>
              <a:spcBef>
                <a:spcPts val="105"/>
              </a:spcBef>
            </a:pPr>
            <a:r>
              <a:rPr sz="8000" spc="-1125" dirty="0">
                <a:solidFill>
                  <a:srgbClr val="242424"/>
                </a:solidFill>
                <a:latin typeface="Arial"/>
                <a:cs typeface="Arial"/>
              </a:rPr>
              <a:t>EDA </a:t>
            </a:r>
            <a:r>
              <a:rPr sz="8000" spc="-50" dirty="0">
                <a:solidFill>
                  <a:srgbClr val="242424"/>
                </a:solidFill>
                <a:latin typeface="Arial"/>
                <a:cs typeface="Arial"/>
              </a:rPr>
              <a:t>with</a:t>
            </a:r>
            <a:r>
              <a:rPr sz="8000" spc="-1315" dirty="0">
                <a:solidFill>
                  <a:srgbClr val="242424"/>
                </a:solidFill>
                <a:latin typeface="Arial"/>
                <a:cs typeface="Arial"/>
              </a:rPr>
              <a:t> </a:t>
            </a:r>
            <a:r>
              <a:rPr sz="8000" spc="-1270" dirty="0">
                <a:solidFill>
                  <a:srgbClr val="242424"/>
                </a:solidFill>
                <a:latin typeface="Arial"/>
                <a:cs typeface="Arial"/>
              </a:rPr>
              <a:t>SQL</a:t>
            </a:r>
            <a:endParaRPr sz="8000">
              <a:latin typeface="Arial"/>
              <a:cs typeface="Arial"/>
            </a:endParaRPr>
          </a:p>
        </p:txBody>
      </p:sp>
      <p:sp>
        <p:nvSpPr>
          <p:cNvPr id="4" name="object 4"/>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24</a:t>
            </a:fld>
            <a:endParaRPr dirty="0"/>
          </a:p>
        </p:txBody>
      </p:sp>
      <p:sp>
        <p:nvSpPr>
          <p:cNvPr id="3" name="object 3"/>
          <p:cNvSpPr txBox="1"/>
          <p:nvPr/>
        </p:nvSpPr>
        <p:spPr>
          <a:xfrm>
            <a:off x="1176019" y="4221854"/>
            <a:ext cx="6306820" cy="1044575"/>
          </a:xfrm>
          <a:prstGeom prst="rect">
            <a:avLst/>
          </a:prstGeom>
        </p:spPr>
        <p:txBody>
          <a:bodyPr vert="horz" wrap="square" lIns="0" tIns="156210" rIns="0" bIns="0" rtlCol="0">
            <a:spAutoFit/>
          </a:bodyPr>
          <a:lstStyle/>
          <a:p>
            <a:pPr marL="12700">
              <a:lnSpc>
                <a:spcPct val="100000"/>
              </a:lnSpc>
              <a:spcBef>
                <a:spcPts val="1230"/>
              </a:spcBef>
              <a:tabLst>
                <a:tab pos="2051685" algn="l"/>
                <a:tab pos="4216400" algn="l"/>
                <a:tab pos="5087620" algn="l"/>
                <a:tab pos="5720080" algn="l"/>
              </a:tabLst>
            </a:pPr>
            <a:r>
              <a:rPr sz="2400" spc="-275" dirty="0">
                <a:solidFill>
                  <a:srgbClr val="616E52"/>
                </a:solidFill>
                <a:latin typeface="Arial"/>
                <a:cs typeface="Arial"/>
              </a:rPr>
              <a:t>EXPLORATORY	</a:t>
            </a:r>
            <a:r>
              <a:rPr sz="2400" spc="-340" dirty="0">
                <a:solidFill>
                  <a:srgbClr val="616E52"/>
                </a:solidFill>
                <a:latin typeface="Arial"/>
                <a:cs typeface="Arial"/>
              </a:rPr>
              <a:t>DATA </a:t>
            </a:r>
            <a:r>
              <a:rPr sz="2400" spc="-30" dirty="0">
                <a:solidFill>
                  <a:srgbClr val="616E52"/>
                </a:solidFill>
                <a:latin typeface="Arial"/>
                <a:cs typeface="Arial"/>
              </a:rPr>
              <a:t> </a:t>
            </a:r>
            <a:r>
              <a:rPr sz="2400" spc="-220" dirty="0">
                <a:solidFill>
                  <a:srgbClr val="616E52"/>
                </a:solidFill>
                <a:latin typeface="Arial"/>
                <a:cs typeface="Arial"/>
              </a:rPr>
              <a:t>ANALYSIS	</a:t>
            </a:r>
            <a:r>
              <a:rPr sz="2400" spc="-85" dirty="0">
                <a:solidFill>
                  <a:srgbClr val="616E52"/>
                </a:solidFill>
                <a:latin typeface="Arial"/>
                <a:cs typeface="Arial"/>
              </a:rPr>
              <a:t>WITH	</a:t>
            </a:r>
            <a:r>
              <a:rPr sz="2400" spc="-290" dirty="0">
                <a:solidFill>
                  <a:srgbClr val="616E52"/>
                </a:solidFill>
                <a:latin typeface="Arial"/>
                <a:cs typeface="Arial"/>
              </a:rPr>
              <a:t>SQL	</a:t>
            </a:r>
            <a:r>
              <a:rPr sz="2400" spc="-155" dirty="0">
                <a:solidFill>
                  <a:srgbClr val="616E52"/>
                </a:solidFill>
                <a:latin typeface="Arial"/>
                <a:cs typeface="Arial"/>
              </a:rPr>
              <a:t>DB2</a:t>
            </a:r>
            <a:endParaRPr sz="2400">
              <a:latin typeface="Arial"/>
              <a:cs typeface="Arial"/>
            </a:endParaRPr>
          </a:p>
          <a:p>
            <a:pPr marL="12700">
              <a:lnSpc>
                <a:spcPct val="100000"/>
              </a:lnSpc>
              <a:spcBef>
                <a:spcPts val="1130"/>
              </a:spcBef>
              <a:tabLst>
                <a:tab pos="1867535" algn="l"/>
                <a:tab pos="2279015" algn="l"/>
                <a:tab pos="3546475" algn="l"/>
                <a:tab pos="4426585" algn="l"/>
              </a:tabLst>
            </a:pPr>
            <a:r>
              <a:rPr sz="2400" spc="-195" dirty="0">
                <a:solidFill>
                  <a:srgbClr val="616E52"/>
                </a:solidFill>
                <a:latin typeface="Arial"/>
                <a:cs typeface="Arial"/>
              </a:rPr>
              <a:t>INTEGRATED	</a:t>
            </a:r>
            <a:r>
              <a:rPr sz="2400" spc="-95" dirty="0">
                <a:solidFill>
                  <a:srgbClr val="616E52"/>
                </a:solidFill>
                <a:latin typeface="Arial"/>
                <a:cs typeface="Arial"/>
              </a:rPr>
              <a:t>IN	</a:t>
            </a:r>
            <a:r>
              <a:rPr sz="2400" spc="-185" dirty="0">
                <a:solidFill>
                  <a:srgbClr val="616E52"/>
                </a:solidFill>
                <a:latin typeface="Arial"/>
                <a:cs typeface="Arial"/>
              </a:rPr>
              <a:t>PYTHON	</a:t>
            </a:r>
            <a:r>
              <a:rPr sz="2400" spc="-85" dirty="0">
                <a:solidFill>
                  <a:srgbClr val="616E52"/>
                </a:solidFill>
                <a:latin typeface="Arial"/>
                <a:cs typeface="Arial"/>
              </a:rPr>
              <a:t>WITH	</a:t>
            </a:r>
            <a:r>
              <a:rPr sz="2400" spc="-175" dirty="0">
                <a:solidFill>
                  <a:srgbClr val="616E52"/>
                </a:solidFill>
                <a:latin typeface="Arial"/>
                <a:cs typeface="Arial"/>
              </a:rPr>
              <a:t>SQLALCHEMY</a:t>
            </a:r>
            <a:endParaRPr sz="24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518160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All Launch Site Names</a:t>
            </a:r>
          </a:p>
        </p:txBody>
      </p:sp>
      <p:sp>
        <p:nvSpPr>
          <p:cNvPr id="4" name="object 4"/>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a:latin typeface="Carlito"/>
              <a:cs typeface="Carlito"/>
            </a:endParaRPr>
          </a:p>
        </p:txBody>
      </p:sp>
      <p:sp>
        <p:nvSpPr>
          <p:cNvPr id="5" name="object 5"/>
          <p:cNvSpPr/>
          <p:nvPr/>
        </p:nvSpPr>
        <p:spPr>
          <a:xfrm>
            <a:off x="1182624" y="2010155"/>
            <a:ext cx="3220212" cy="276301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012037" y="838911"/>
            <a:ext cx="9496425" cy="757555"/>
          </a:xfrm>
          <a:prstGeom prst="rect">
            <a:avLst/>
          </a:prstGeom>
        </p:spPr>
        <p:txBody>
          <a:bodyPr vert="horz" lIns="91440" tIns="45720" rIns="91440" bIns="45720" rtlCol="0" anchor="ctr">
            <a:normAutofit fontScale="90000"/>
          </a:bodyPr>
          <a:lstStyle/>
          <a:p>
            <a:r>
              <a:rPr sz="4000" dirty="0">
                <a:solidFill>
                  <a:srgbClr val="0B49CB"/>
                </a:solidFill>
                <a:latin typeface="Abadi"/>
              </a:rPr>
              <a:t>Launch Site Names Beginning with `CCA`</a:t>
            </a:r>
          </a:p>
        </p:txBody>
      </p:sp>
      <p:sp>
        <p:nvSpPr>
          <p:cNvPr id="4" name="object 4"/>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5" name="object 5"/>
          <p:cNvSpPr/>
          <p:nvPr/>
        </p:nvSpPr>
        <p:spPr>
          <a:xfrm>
            <a:off x="873252" y="1853183"/>
            <a:ext cx="8272272" cy="3331464"/>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138034"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Total Payload Mass from NASA</a:t>
            </a:r>
          </a:p>
        </p:txBody>
      </p:sp>
      <p:sp>
        <p:nvSpPr>
          <p:cNvPr id="4" name="object 4"/>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5" name="object 5"/>
          <p:cNvSpPr/>
          <p:nvPr/>
        </p:nvSpPr>
        <p:spPr>
          <a:xfrm>
            <a:off x="1274063" y="2263139"/>
            <a:ext cx="5687568" cy="2554224"/>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722234"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Average Payload Mass by F9 v1.1</a:t>
            </a:r>
          </a:p>
        </p:txBody>
      </p:sp>
      <p:sp>
        <p:nvSpPr>
          <p:cNvPr id="4" name="object 4"/>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5" name="object 5"/>
          <p:cNvSpPr/>
          <p:nvPr/>
        </p:nvSpPr>
        <p:spPr>
          <a:xfrm>
            <a:off x="1208532" y="2127504"/>
            <a:ext cx="6364224" cy="286969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9655175"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First Successful Ground Pad Landing Date</a:t>
            </a:r>
          </a:p>
        </p:txBody>
      </p:sp>
      <p:sp>
        <p:nvSpPr>
          <p:cNvPr id="4" name="object 4"/>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5" name="object 5"/>
          <p:cNvSpPr/>
          <p:nvPr/>
        </p:nvSpPr>
        <p:spPr>
          <a:xfrm>
            <a:off x="1153667" y="2223516"/>
            <a:ext cx="5780532" cy="286054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7" name="object 3">
            <a:extLst>
              <a:ext uri="{FF2B5EF4-FFF2-40B4-BE49-F238E27FC236}">
                <a16:creationId xmlns:a16="http://schemas.microsoft.com/office/drawing/2014/main" id="{C4D3AAA7-EC33-4BB7-9068-9188AF9FD3FE}"/>
              </a:ext>
            </a:extLst>
          </p:cNvPr>
          <p:cNvSpPr txBox="1"/>
          <p:nvPr/>
        </p:nvSpPr>
        <p:spPr>
          <a:xfrm>
            <a:off x="606396" y="1664795"/>
            <a:ext cx="10842830" cy="4561597"/>
          </a:xfrm>
          <a:prstGeom prst="rect">
            <a:avLst/>
          </a:prstGeom>
        </p:spPr>
        <p:txBody>
          <a:bodyPr lIns="91440" tIns="45720" rIns="91440" bIns="45720" anchor="t">
            <a:normAutofit/>
          </a:bodyPr>
          <a:lstStyle>
            <a:defPPr>
              <a:defRPr lang="en-US"/>
            </a:defPPr>
            <a:lvl1pPr marL="228600" indent="-228600">
              <a:lnSpc>
                <a:spcPct val="10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just">
              <a:lnSpc>
                <a:spcPct val="170000"/>
              </a:lnSpc>
              <a:spcBef>
                <a:spcPts val="0"/>
              </a:spcBef>
            </a:pPr>
            <a:r>
              <a:rPr sz="1800" dirty="0">
                <a:latin typeface="Times New Roman" panose="02020603050405020304" pitchFamily="18" charset="0"/>
                <a:cs typeface="Times New Roman" panose="02020603050405020304" pitchFamily="18"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p>
          <a:p>
            <a:pPr algn="just">
              <a:lnSpc>
                <a:spcPct val="170000"/>
              </a:lnSpc>
              <a:spcBef>
                <a:spcPts val="0"/>
              </a:spcBef>
            </a:pPr>
            <a:endParaRPr sz="1800" dirty="0">
              <a:latin typeface="Times New Roman" panose="02020603050405020304" pitchFamily="18" charset="0"/>
              <a:cs typeface="Times New Roman" panose="02020603050405020304" pitchFamily="18" charset="0"/>
            </a:endParaRPr>
          </a:p>
          <a:p>
            <a:pPr algn="just">
              <a:lnSpc>
                <a:spcPct val="170000"/>
              </a:lnSpc>
              <a:spcBef>
                <a:spcPts val="0"/>
              </a:spcBef>
            </a:pPr>
            <a:r>
              <a:rPr sz="1800" dirty="0">
                <a:latin typeface="Times New Roman" panose="02020603050405020304" pitchFamily="18" charset="0"/>
                <a:cs typeface="Times New Roman" panose="02020603050405020304" pitchFamily="18"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368935"/>
            <a:ext cx="9105265" cy="1239520"/>
          </a:xfrm>
          <a:prstGeom prst="rect">
            <a:avLst/>
          </a:prstGeom>
        </p:spPr>
        <p:txBody>
          <a:bodyPr vert="horz" lIns="91440" tIns="45720" rIns="91440" bIns="45720" rtlCol="0" anchor="ctr">
            <a:normAutofit fontScale="92500"/>
          </a:bodyPr>
          <a:lstStyle/>
          <a:p>
            <a:r>
              <a:rPr sz="4000" dirty="0">
                <a:solidFill>
                  <a:srgbClr val="0B49CB"/>
                </a:solidFill>
                <a:latin typeface="Abadi"/>
              </a:rPr>
              <a:t>Successful Drone Ship Landing with Payload  Between 4000 and 6000</a:t>
            </a:r>
          </a:p>
        </p:txBody>
      </p:sp>
      <p:sp>
        <p:nvSpPr>
          <p:cNvPr id="4" name="object 4"/>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5" name="object 5"/>
          <p:cNvSpPr/>
          <p:nvPr/>
        </p:nvSpPr>
        <p:spPr>
          <a:xfrm>
            <a:off x="838200" y="2183892"/>
            <a:ext cx="6886956" cy="2638043"/>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52906" y="751459"/>
            <a:ext cx="931037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Total Number of Each Mission Outcome</a:t>
            </a:r>
          </a:p>
        </p:txBody>
      </p:sp>
      <p:sp>
        <p:nvSpPr>
          <p:cNvPr id="4" name="object 4"/>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5" name="object 5"/>
          <p:cNvSpPr/>
          <p:nvPr/>
        </p:nvSpPr>
        <p:spPr>
          <a:xfrm>
            <a:off x="1289303" y="2026920"/>
            <a:ext cx="5138928" cy="344119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1755648"/>
            <a:ext cx="5811011" cy="48859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4" name="object 4"/>
          <p:cNvSpPr txBox="1">
            <a:spLocks noGrp="1"/>
          </p:cNvSpPr>
          <p:nvPr>
            <p:ph type="title"/>
          </p:nvPr>
        </p:nvSpPr>
        <p:spPr>
          <a:xfrm>
            <a:off x="916635" y="823721"/>
            <a:ext cx="943864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Boosters that Carried Maximum Payload</a:t>
            </a: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32</a:t>
            </a:fld>
            <a:endParaRPr dirty="0"/>
          </a:p>
        </p:txBody>
      </p:sp>
      <p:sp>
        <p:nvSpPr>
          <p:cNvPr id="5" name="object 5"/>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34923" y="751713"/>
            <a:ext cx="938403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2015 Failed Drone Ship Landing Records</a:t>
            </a:r>
          </a:p>
        </p:txBody>
      </p:sp>
      <p:sp>
        <p:nvSpPr>
          <p:cNvPr id="4" name="object 4"/>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5" name="object 5"/>
          <p:cNvSpPr/>
          <p:nvPr/>
        </p:nvSpPr>
        <p:spPr>
          <a:xfrm>
            <a:off x="135636" y="2630423"/>
            <a:ext cx="7306056" cy="207721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341122"/>
            <a:ext cx="10714533" cy="1774204"/>
          </a:xfrm>
          <a:prstGeom prst="rect">
            <a:avLst/>
          </a:prstGeom>
        </p:spPr>
        <p:txBody>
          <a:bodyPr vert="horz" lIns="91440" tIns="45720" rIns="91440" bIns="45720" rtlCol="0" anchor="ctr">
            <a:normAutofit fontScale="92500"/>
          </a:bodyPr>
          <a:lstStyle/>
          <a:p>
            <a:r>
              <a:rPr sz="4000" dirty="0">
                <a:solidFill>
                  <a:srgbClr val="0B49CB"/>
                </a:solidFill>
                <a:latin typeface="Abadi"/>
              </a:rPr>
              <a:t>Ranking Counts of Successful Landings  Between 2010-06-04 and 2017-03-20</a:t>
            </a:r>
          </a:p>
        </p:txBody>
      </p:sp>
      <p:sp>
        <p:nvSpPr>
          <p:cNvPr id="4" name="object 4"/>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5" name="object 5"/>
          <p:cNvSpPr/>
          <p:nvPr/>
        </p:nvSpPr>
        <p:spPr>
          <a:xfrm>
            <a:off x="478536" y="2307335"/>
            <a:ext cx="6257544" cy="239877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
        <p:nvSpPr>
          <p:cNvPr id="2" name="Rectangle 1">
            <a:extLst>
              <a:ext uri="{FF2B5EF4-FFF2-40B4-BE49-F238E27FC236}">
                <a16:creationId xmlns:a16="http://schemas.microsoft.com/office/drawing/2014/main" id="{5C417913-FEBD-4818-A1EF-2667EE0E2F57}"/>
              </a:ext>
            </a:extLst>
          </p:cNvPr>
          <p:cNvSpPr/>
          <p:nvPr/>
        </p:nvSpPr>
        <p:spPr>
          <a:xfrm>
            <a:off x="2262848" y="5581318"/>
            <a:ext cx="5702651" cy="769441"/>
          </a:xfrm>
          <a:prstGeom prst="rect">
            <a:avLst/>
          </a:prstGeom>
        </p:spPr>
        <p:txBody>
          <a:bodyPr wrap="none">
            <a:spAutoFit/>
          </a:bodyPr>
          <a:lstStyle/>
          <a:p>
            <a:r>
              <a:rPr lang="en-US" sz="4400" spc="-300" dirty="0">
                <a:solidFill>
                  <a:schemeClr val="bg1"/>
                </a:solidFill>
              </a:rPr>
              <a:t>Interactive </a:t>
            </a:r>
            <a:r>
              <a:rPr lang="en-US" sz="4400" spc="-320" dirty="0">
                <a:solidFill>
                  <a:schemeClr val="bg1"/>
                </a:solidFill>
              </a:rPr>
              <a:t>Map</a:t>
            </a:r>
            <a:r>
              <a:rPr lang="en-US" sz="4400" spc="-1010" dirty="0">
                <a:solidFill>
                  <a:schemeClr val="bg1"/>
                </a:solidFill>
              </a:rPr>
              <a:t> </a:t>
            </a:r>
            <a:r>
              <a:rPr lang="en-US" sz="4400" spc="-50" dirty="0">
                <a:solidFill>
                  <a:schemeClr val="bg1"/>
                </a:solidFill>
              </a:rPr>
              <a:t>with  </a:t>
            </a:r>
            <a:r>
              <a:rPr lang="en-US" sz="4400" spc="-405" dirty="0">
                <a:solidFill>
                  <a:schemeClr val="bg1"/>
                </a:solidFill>
              </a:rPr>
              <a:t>Folium</a:t>
            </a:r>
            <a:endParaRPr lang="en-US" sz="4400" dirty="0">
              <a:solidFill>
                <a:schemeClr val="bg1"/>
              </a:solidFill>
            </a:endParaRP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5811"/>
            <a:ext cx="10515600"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Launch Site Locations	</a:t>
            </a:r>
          </a:p>
        </p:txBody>
      </p:sp>
      <p:sp>
        <p:nvSpPr>
          <p:cNvPr id="3" name="object 3"/>
          <p:cNvSpPr txBox="1"/>
          <p:nvPr/>
        </p:nvSpPr>
        <p:spPr>
          <a:xfrm>
            <a:off x="820013" y="5535879"/>
            <a:ext cx="9882505" cy="62230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The left map shows all launch sites relative US map. The right map shows the two Florida launch  sites since they are very close to each other. All launch sites are near the ocean.</a:t>
            </a: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19774"/>
            <a:ext cx="10515600"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Color-Coded Launch Markers	</a:t>
            </a:r>
          </a:p>
        </p:txBody>
      </p:sp>
      <p:sp>
        <p:nvSpPr>
          <p:cNvPr id="3" name="object 3"/>
          <p:cNvSpPr txBox="1"/>
          <p:nvPr/>
        </p:nvSpPr>
        <p:spPr>
          <a:xfrm>
            <a:off x="1232712" y="5356656"/>
            <a:ext cx="10076180" cy="61150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Clusters on Folium map can be clicked on to display each successful landing (green icon) and failed</a:t>
            </a:r>
          </a:p>
          <a:p>
            <a:r>
              <a:rPr dirty="0"/>
              <a:t>landing (red icon). In this example VAFB SLC-4E shows 4 successful landings and 6 failed landings.</a:t>
            </a:r>
          </a:p>
        </p:txBody>
      </p:sp>
      <p:sp>
        <p:nvSpPr>
          <p:cNvPr id="4" name="object 4"/>
          <p:cNvSpPr/>
          <p:nvPr/>
        </p:nvSpPr>
        <p:spPr>
          <a:xfrm>
            <a:off x="2889504" y="1801367"/>
            <a:ext cx="5620512" cy="351129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 y="147409"/>
            <a:ext cx="10515600"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Key Location Proximities	</a:t>
            </a:r>
          </a:p>
        </p:txBody>
      </p:sp>
      <p:sp>
        <p:nvSpPr>
          <p:cNvPr id="3" name="object 3"/>
          <p:cNvSpPr txBox="1"/>
          <p:nvPr/>
        </p:nvSpPr>
        <p:spPr>
          <a:xfrm>
            <a:off x="1084275" y="5141214"/>
            <a:ext cx="9933940" cy="106235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p>
        </p:txBody>
      </p:sp>
      <p:sp>
        <p:nvSpPr>
          <p:cNvPr id="4" name="object 4"/>
          <p:cNvSpPr/>
          <p:nvPr/>
        </p:nvSpPr>
        <p:spPr>
          <a:xfrm>
            <a:off x="1097280" y="1837944"/>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802635" y="355244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object 6">
            <a:extLst>
              <a:ext uri="{FF2B5EF4-FFF2-40B4-BE49-F238E27FC236}">
                <a16:creationId xmlns:a16="http://schemas.microsoft.com/office/drawing/2014/main" id="{69E6F718-7F49-4567-93C2-5C03D5269D95}"/>
              </a:ext>
            </a:extLst>
          </p:cNvPr>
          <p:cNvSpPr txBox="1"/>
          <p:nvPr/>
        </p:nvSpPr>
        <p:spPr>
          <a:xfrm>
            <a:off x="4664742" y="1769327"/>
            <a:ext cx="6793230" cy="4457065"/>
          </a:xfrm>
          <a:prstGeom prst="rect">
            <a:avLst/>
          </a:prstGeom>
        </p:spPr>
        <p:txBody>
          <a:bodyPr vert="horz" wrap="square" lIns="0" tIns="161290" rIns="0" bIns="0" rtlCol="0">
            <a:spAutoFit/>
          </a:bodyPr>
          <a:lstStyle/>
          <a:p>
            <a:pPr>
              <a:lnSpc>
                <a:spcPct val="100000"/>
              </a:lnSpc>
              <a:spcBef>
                <a:spcPts val="1270"/>
              </a:spcBef>
            </a:pPr>
            <a:r>
              <a:rPr sz="3000" u="heavy" spc="-20" dirty="0">
                <a:uFill>
                  <a:solidFill>
                    <a:srgbClr val="BB562C"/>
                  </a:solidFill>
                </a:uFill>
                <a:latin typeface="Carlito"/>
                <a:cs typeface="Carlito"/>
              </a:rPr>
              <a:t>Background:</a:t>
            </a:r>
            <a:endParaRPr sz="3000" dirty="0">
              <a:latin typeface="Carlito"/>
              <a:cs typeface="Carlito"/>
            </a:endParaRPr>
          </a:p>
          <a:p>
            <a:pPr marL="253365" indent="-229235">
              <a:lnSpc>
                <a:spcPct val="100000"/>
              </a:lnSpc>
              <a:spcBef>
                <a:spcPts val="850"/>
              </a:spcBef>
              <a:buFont typeface="Arial"/>
              <a:buChar char="•"/>
              <a:tabLst>
                <a:tab pos="253365" algn="l"/>
                <a:tab pos="254000" algn="l"/>
              </a:tabLst>
            </a:pPr>
            <a:r>
              <a:rPr sz="2200" spc="-20" dirty="0">
                <a:latin typeface="Carlito"/>
                <a:cs typeface="Carlito"/>
              </a:rPr>
              <a:t>Commercial </a:t>
            </a:r>
            <a:r>
              <a:rPr sz="2200" spc="-10" dirty="0">
                <a:latin typeface="Carlito"/>
                <a:cs typeface="Carlito"/>
              </a:rPr>
              <a:t>Space </a:t>
            </a:r>
            <a:r>
              <a:rPr sz="2200" spc="-25" dirty="0">
                <a:latin typeface="Carlito"/>
                <a:cs typeface="Carlito"/>
              </a:rPr>
              <a:t>Age </a:t>
            </a:r>
            <a:r>
              <a:rPr sz="2200" spc="-5" dirty="0">
                <a:latin typeface="Carlito"/>
                <a:cs typeface="Carlito"/>
              </a:rPr>
              <a:t>is</a:t>
            </a:r>
            <a:r>
              <a:rPr sz="2200" spc="50" dirty="0">
                <a:latin typeface="Carlito"/>
                <a:cs typeface="Carlito"/>
              </a:rPr>
              <a:t> </a:t>
            </a:r>
            <a:r>
              <a:rPr sz="2200" spc="-20" dirty="0">
                <a:latin typeface="Carlito"/>
                <a:cs typeface="Carlito"/>
              </a:rPr>
              <a:t>Here</a:t>
            </a:r>
            <a:endParaRPr sz="2200" dirty="0">
              <a:latin typeface="Carlito"/>
              <a:cs typeface="Carlito"/>
            </a:endParaRPr>
          </a:p>
          <a:p>
            <a:pPr marL="253365" indent="-229235">
              <a:lnSpc>
                <a:spcPct val="100000"/>
              </a:lnSpc>
              <a:spcBef>
                <a:spcPts val="705"/>
              </a:spcBef>
              <a:buFont typeface="Arial"/>
              <a:buChar char="•"/>
              <a:tabLst>
                <a:tab pos="253365" algn="l"/>
                <a:tab pos="254000" algn="l"/>
              </a:tabLst>
            </a:pPr>
            <a:r>
              <a:rPr sz="2200" spc="-15" dirty="0">
                <a:latin typeface="Carlito"/>
                <a:cs typeface="Carlito"/>
              </a:rPr>
              <a:t>Space </a:t>
            </a:r>
            <a:r>
              <a:rPr sz="2200" spc="-5" dirty="0">
                <a:latin typeface="Carlito"/>
                <a:cs typeface="Carlito"/>
              </a:rPr>
              <a:t>X </a:t>
            </a:r>
            <a:r>
              <a:rPr sz="2200" spc="-15" dirty="0">
                <a:latin typeface="Carlito"/>
                <a:cs typeface="Carlito"/>
              </a:rPr>
              <a:t>has </a:t>
            </a:r>
            <a:r>
              <a:rPr sz="2200" spc="-20" dirty="0">
                <a:latin typeface="Carlito"/>
                <a:cs typeface="Carlito"/>
              </a:rPr>
              <a:t>best pricing </a:t>
            </a:r>
            <a:r>
              <a:rPr sz="2200" spc="-15" dirty="0">
                <a:latin typeface="Carlito"/>
                <a:cs typeface="Carlito"/>
              </a:rPr>
              <a:t>($62 </a:t>
            </a:r>
            <a:r>
              <a:rPr sz="2200" spc="-5" dirty="0">
                <a:latin typeface="Carlito"/>
                <a:cs typeface="Carlito"/>
              </a:rPr>
              <a:t>million </a:t>
            </a:r>
            <a:r>
              <a:rPr sz="2200" spc="-15" dirty="0">
                <a:latin typeface="Carlito"/>
                <a:cs typeface="Carlito"/>
              </a:rPr>
              <a:t>vs. </a:t>
            </a:r>
            <a:r>
              <a:rPr sz="2200" spc="-5" dirty="0">
                <a:latin typeface="Carlito"/>
                <a:cs typeface="Carlito"/>
              </a:rPr>
              <a:t>$165 million</a:t>
            </a:r>
            <a:r>
              <a:rPr sz="2200" spc="25" dirty="0">
                <a:latin typeface="Carlito"/>
                <a:cs typeface="Carlito"/>
              </a:rPr>
              <a:t> </a:t>
            </a:r>
            <a:r>
              <a:rPr sz="2200" spc="-5" dirty="0">
                <a:latin typeface="Carlito"/>
                <a:cs typeface="Carlito"/>
              </a:rPr>
              <a:t>USD)</a:t>
            </a:r>
            <a:endParaRPr sz="2200" dirty="0">
              <a:latin typeface="Carlito"/>
              <a:cs typeface="Carlito"/>
            </a:endParaRPr>
          </a:p>
          <a:p>
            <a:pPr marL="253365" indent="-229235">
              <a:lnSpc>
                <a:spcPct val="100000"/>
              </a:lnSpc>
              <a:spcBef>
                <a:spcPts val="695"/>
              </a:spcBef>
              <a:buFont typeface="Arial"/>
              <a:buChar char="•"/>
              <a:tabLst>
                <a:tab pos="253365" algn="l"/>
                <a:tab pos="254000" algn="l"/>
              </a:tabLst>
            </a:pPr>
            <a:r>
              <a:rPr sz="2200" spc="-25" dirty="0">
                <a:latin typeface="Carlito"/>
                <a:cs typeface="Carlito"/>
              </a:rPr>
              <a:t>Largely </a:t>
            </a:r>
            <a:r>
              <a:rPr sz="2200" spc="-15" dirty="0">
                <a:latin typeface="Carlito"/>
                <a:cs typeface="Carlito"/>
              </a:rPr>
              <a:t>due </a:t>
            </a:r>
            <a:r>
              <a:rPr sz="2200" spc="-30" dirty="0">
                <a:latin typeface="Carlito"/>
                <a:cs typeface="Carlito"/>
              </a:rPr>
              <a:t>to </a:t>
            </a:r>
            <a:r>
              <a:rPr sz="2200" spc="-5" dirty="0">
                <a:latin typeface="Carlito"/>
                <a:cs typeface="Carlito"/>
              </a:rPr>
              <a:t>ability </a:t>
            </a:r>
            <a:r>
              <a:rPr sz="2200" spc="-30" dirty="0">
                <a:latin typeface="Carlito"/>
                <a:cs typeface="Carlito"/>
              </a:rPr>
              <a:t>to recover </a:t>
            </a:r>
            <a:r>
              <a:rPr sz="2200" spc="-15" dirty="0">
                <a:latin typeface="Carlito"/>
                <a:cs typeface="Carlito"/>
              </a:rPr>
              <a:t>part </a:t>
            </a:r>
            <a:r>
              <a:rPr sz="2200" dirty="0">
                <a:latin typeface="Carlito"/>
                <a:cs typeface="Carlito"/>
              </a:rPr>
              <a:t>of </a:t>
            </a:r>
            <a:r>
              <a:rPr sz="2200" spc="-45" dirty="0">
                <a:latin typeface="Carlito"/>
                <a:cs typeface="Carlito"/>
              </a:rPr>
              <a:t>rocket </a:t>
            </a:r>
            <a:r>
              <a:rPr sz="2200" spc="-25" dirty="0">
                <a:latin typeface="Carlito"/>
                <a:cs typeface="Carlito"/>
              </a:rPr>
              <a:t>(Stage</a:t>
            </a:r>
            <a:r>
              <a:rPr sz="2200" spc="135" dirty="0">
                <a:latin typeface="Carlito"/>
                <a:cs typeface="Carlito"/>
              </a:rPr>
              <a:t> </a:t>
            </a:r>
            <a:r>
              <a:rPr sz="2200" spc="-5" dirty="0">
                <a:latin typeface="Carlito"/>
                <a:cs typeface="Carlito"/>
              </a:rPr>
              <a:t>1)</a:t>
            </a:r>
            <a:endParaRPr sz="2200" dirty="0">
              <a:latin typeface="Carlito"/>
              <a:cs typeface="Carlito"/>
            </a:endParaRPr>
          </a:p>
          <a:p>
            <a:pPr marL="253365" indent="-229235">
              <a:lnSpc>
                <a:spcPct val="100000"/>
              </a:lnSpc>
              <a:spcBef>
                <a:spcPts val="700"/>
              </a:spcBef>
              <a:buFont typeface="Arial"/>
              <a:buChar char="•"/>
              <a:tabLst>
                <a:tab pos="253365" algn="l"/>
                <a:tab pos="254000" algn="l"/>
              </a:tabLst>
            </a:pPr>
            <a:r>
              <a:rPr sz="2200" spc="-15" dirty="0">
                <a:latin typeface="Carlito"/>
                <a:cs typeface="Carlito"/>
              </a:rPr>
              <a:t>Space </a:t>
            </a:r>
            <a:r>
              <a:rPr sz="2200" spc="-5" dirty="0">
                <a:latin typeface="Carlito"/>
                <a:cs typeface="Carlito"/>
              </a:rPr>
              <a:t>Y </a:t>
            </a:r>
            <a:r>
              <a:rPr sz="2200" spc="-25" dirty="0">
                <a:latin typeface="Carlito"/>
                <a:cs typeface="Carlito"/>
              </a:rPr>
              <a:t>wants </a:t>
            </a:r>
            <a:r>
              <a:rPr sz="2200" spc="-30" dirty="0">
                <a:latin typeface="Carlito"/>
                <a:cs typeface="Carlito"/>
              </a:rPr>
              <a:t>to </a:t>
            </a:r>
            <a:r>
              <a:rPr sz="2200" spc="-25" dirty="0">
                <a:latin typeface="Carlito"/>
                <a:cs typeface="Carlito"/>
              </a:rPr>
              <a:t>compete </a:t>
            </a:r>
            <a:r>
              <a:rPr sz="2200" spc="-5" dirty="0">
                <a:latin typeface="Carlito"/>
                <a:cs typeface="Carlito"/>
              </a:rPr>
              <a:t>with </a:t>
            </a:r>
            <a:r>
              <a:rPr sz="2200" spc="-10" dirty="0">
                <a:latin typeface="Carlito"/>
                <a:cs typeface="Carlito"/>
              </a:rPr>
              <a:t>Space</a:t>
            </a:r>
            <a:r>
              <a:rPr sz="2200" spc="60" dirty="0">
                <a:latin typeface="Carlito"/>
                <a:cs typeface="Carlito"/>
              </a:rPr>
              <a:t> </a:t>
            </a:r>
            <a:r>
              <a:rPr sz="2200" spc="-5" dirty="0">
                <a:latin typeface="Carlito"/>
                <a:cs typeface="Carlito"/>
              </a:rPr>
              <a:t>X</a:t>
            </a:r>
            <a:endParaRPr sz="2200" dirty="0">
              <a:latin typeface="Carlito"/>
              <a:cs typeface="Carlito"/>
            </a:endParaRPr>
          </a:p>
          <a:p>
            <a:pPr>
              <a:lnSpc>
                <a:spcPct val="100000"/>
              </a:lnSpc>
              <a:buClr>
                <a:srgbClr val="BB562C"/>
              </a:buClr>
              <a:buFont typeface="Arial"/>
              <a:buChar char="•"/>
            </a:pPr>
            <a:endParaRPr sz="2500" dirty="0">
              <a:latin typeface="Carlito"/>
              <a:cs typeface="Carlito"/>
            </a:endParaRPr>
          </a:p>
          <a:p>
            <a:pPr>
              <a:lnSpc>
                <a:spcPct val="100000"/>
              </a:lnSpc>
              <a:spcBef>
                <a:spcPts val="15"/>
              </a:spcBef>
              <a:buClr>
                <a:srgbClr val="BB562C"/>
              </a:buClr>
              <a:buFont typeface="Arial"/>
              <a:buChar char="•"/>
            </a:pPr>
            <a:endParaRPr sz="3350" dirty="0">
              <a:latin typeface="Carlito"/>
              <a:cs typeface="Carlito"/>
            </a:endParaRPr>
          </a:p>
          <a:p>
            <a:pPr>
              <a:lnSpc>
                <a:spcPct val="100000"/>
              </a:lnSpc>
            </a:pPr>
            <a:r>
              <a:rPr sz="3000" u="heavy" spc="-20" dirty="0">
                <a:uFill>
                  <a:solidFill>
                    <a:srgbClr val="BB562C"/>
                  </a:solidFill>
                </a:uFill>
                <a:latin typeface="Carlito"/>
                <a:cs typeface="Carlito"/>
              </a:rPr>
              <a:t>Problem:</a:t>
            </a:r>
            <a:endParaRPr sz="3000" dirty="0">
              <a:latin typeface="Carlito"/>
              <a:cs typeface="Carlito"/>
            </a:endParaRPr>
          </a:p>
          <a:p>
            <a:pPr marL="240665" marR="591185" indent="-240665">
              <a:lnSpc>
                <a:spcPts val="2510"/>
              </a:lnSpc>
              <a:spcBef>
                <a:spcPts val="900"/>
              </a:spcBef>
              <a:buFont typeface="Arial"/>
              <a:buChar char="•"/>
              <a:tabLst>
                <a:tab pos="240665" algn="l"/>
                <a:tab pos="241300" algn="l"/>
              </a:tabLst>
            </a:pPr>
            <a:r>
              <a:rPr sz="2200" spc="-10" dirty="0">
                <a:latin typeface="Carlito"/>
                <a:cs typeface="Carlito"/>
              </a:rPr>
              <a:t>Space </a:t>
            </a:r>
            <a:r>
              <a:rPr sz="2200" spc="-5" dirty="0">
                <a:latin typeface="Carlito"/>
                <a:cs typeface="Carlito"/>
              </a:rPr>
              <a:t>Y </a:t>
            </a:r>
            <a:r>
              <a:rPr sz="2200" spc="-25" dirty="0">
                <a:latin typeface="Carlito"/>
                <a:cs typeface="Carlito"/>
              </a:rPr>
              <a:t>tasks </a:t>
            </a:r>
            <a:r>
              <a:rPr sz="2200" spc="-5" dirty="0">
                <a:latin typeface="Carlito"/>
                <a:cs typeface="Carlito"/>
              </a:rPr>
              <a:t>us </a:t>
            </a:r>
            <a:r>
              <a:rPr sz="2200" spc="-30" dirty="0">
                <a:latin typeface="Carlito"/>
                <a:cs typeface="Carlito"/>
              </a:rPr>
              <a:t>to </a:t>
            </a:r>
            <a:r>
              <a:rPr sz="2200" spc="-25" dirty="0">
                <a:latin typeface="Carlito"/>
                <a:cs typeface="Carlito"/>
              </a:rPr>
              <a:t>train </a:t>
            </a:r>
            <a:r>
              <a:rPr sz="2200" spc="-5" dirty="0">
                <a:latin typeface="Carlito"/>
                <a:cs typeface="Carlito"/>
              </a:rPr>
              <a:t>a machine learning model </a:t>
            </a:r>
            <a:r>
              <a:rPr sz="2200" spc="-60" dirty="0">
                <a:latin typeface="Carlito"/>
                <a:cs typeface="Carlito"/>
              </a:rPr>
              <a:t>to  </a:t>
            </a:r>
            <a:r>
              <a:rPr sz="2200" spc="-20" dirty="0">
                <a:latin typeface="Carlito"/>
                <a:cs typeface="Carlito"/>
              </a:rPr>
              <a:t>predict successful </a:t>
            </a:r>
            <a:r>
              <a:rPr sz="2200" spc="-25" dirty="0">
                <a:latin typeface="Carlito"/>
                <a:cs typeface="Carlito"/>
              </a:rPr>
              <a:t>Stage </a:t>
            </a:r>
            <a:r>
              <a:rPr sz="2200" spc="-5" dirty="0">
                <a:latin typeface="Carlito"/>
                <a:cs typeface="Carlito"/>
              </a:rPr>
              <a:t>1</a:t>
            </a:r>
            <a:r>
              <a:rPr sz="2200" spc="45" dirty="0">
                <a:latin typeface="Carlito"/>
                <a:cs typeface="Carlito"/>
              </a:rPr>
              <a:t> </a:t>
            </a:r>
            <a:r>
              <a:rPr sz="2200" spc="-25" dirty="0">
                <a:latin typeface="Carlito"/>
                <a:cs typeface="Carlito"/>
              </a:rPr>
              <a:t>recovery</a:t>
            </a:r>
            <a:endParaRPr sz="2200" dirty="0">
              <a:latin typeface="Carlito"/>
              <a:cs typeface="Carlito"/>
            </a:endParaRPr>
          </a:p>
        </p:txBody>
      </p:sp>
      <p:sp>
        <p:nvSpPr>
          <p:cNvPr id="8" name="object 7">
            <a:extLst>
              <a:ext uri="{FF2B5EF4-FFF2-40B4-BE49-F238E27FC236}">
                <a16:creationId xmlns:a16="http://schemas.microsoft.com/office/drawing/2014/main" id="{72F3444A-0C0C-4AE2-8957-E85600C81427}"/>
              </a:ext>
            </a:extLst>
          </p:cNvPr>
          <p:cNvSpPr/>
          <p:nvPr/>
        </p:nvSpPr>
        <p:spPr>
          <a:xfrm>
            <a:off x="375984" y="1975511"/>
            <a:ext cx="4043171" cy="40446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84DD7217-DD4A-420C-AA2C-F0601572E22D}"/>
              </a:ext>
            </a:extLst>
          </p:cNvPr>
          <p:cNvSpPr txBox="1"/>
          <p:nvPr/>
        </p:nvSpPr>
        <p:spPr>
          <a:xfrm>
            <a:off x="828068" y="6199652"/>
            <a:ext cx="254254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rlito"/>
                <a:cs typeface="Carlito"/>
              </a:rPr>
              <a:t>SpaceX </a:t>
            </a:r>
            <a:r>
              <a:rPr sz="1400" spc="-20" dirty="0">
                <a:latin typeface="Carlito"/>
                <a:cs typeface="Carlito"/>
              </a:rPr>
              <a:t>Falcon </a:t>
            </a:r>
            <a:r>
              <a:rPr sz="1400" dirty="0">
                <a:latin typeface="Carlito"/>
                <a:cs typeface="Carlito"/>
              </a:rPr>
              <a:t>9 </a:t>
            </a:r>
            <a:r>
              <a:rPr sz="1400" spc="-25" dirty="0">
                <a:latin typeface="Carlito"/>
                <a:cs typeface="Carlito"/>
              </a:rPr>
              <a:t>Rocket </a:t>
            </a:r>
            <a:r>
              <a:rPr sz="1400" dirty="0">
                <a:latin typeface="Carlito"/>
                <a:cs typeface="Carlito"/>
              </a:rPr>
              <a:t>– </a:t>
            </a:r>
            <a:r>
              <a:rPr sz="1400" spc="-5" dirty="0">
                <a:latin typeface="Carlito"/>
                <a:cs typeface="Carlito"/>
              </a:rPr>
              <a:t>The</a:t>
            </a:r>
            <a:r>
              <a:rPr sz="1400" spc="-185" dirty="0">
                <a:latin typeface="Carlito"/>
                <a:cs typeface="Carlito"/>
              </a:rPr>
              <a:t> </a:t>
            </a:r>
            <a:r>
              <a:rPr sz="1400" spc="-45" dirty="0">
                <a:latin typeface="Carlito"/>
                <a:cs typeface="Carlito"/>
              </a:rPr>
              <a:t>Verge</a:t>
            </a:r>
            <a:endParaRPr sz="1400" dirty="0">
              <a:latin typeface="Carlito"/>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000" y="58179"/>
            <a:ext cx="10515600"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Successful Launches Across Launch Sites	</a:t>
            </a:r>
          </a:p>
        </p:txBody>
      </p:sp>
      <p:sp>
        <p:nvSpPr>
          <p:cNvPr id="3" name="object 3"/>
          <p:cNvSpPr txBox="1"/>
          <p:nvPr/>
        </p:nvSpPr>
        <p:spPr>
          <a:xfrm>
            <a:off x="848055" y="4796409"/>
            <a:ext cx="10751820" cy="115443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p>
        </p:txBody>
      </p:sp>
      <p:sp>
        <p:nvSpPr>
          <p:cNvPr id="4" name="object 4"/>
          <p:cNvSpPr/>
          <p:nvPr/>
        </p:nvSpPr>
        <p:spPr>
          <a:xfrm>
            <a:off x="4355591" y="1923288"/>
            <a:ext cx="2570988" cy="2581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970519" y="2189988"/>
            <a:ext cx="1085087" cy="66598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95249"/>
            <a:ext cx="10515600"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Highest Success Rate Launch Site	</a:t>
            </a:r>
          </a:p>
        </p:txBody>
      </p:sp>
      <p:sp>
        <p:nvSpPr>
          <p:cNvPr id="3" name="object 3"/>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p:cNvSpPr/>
          <p:nvPr/>
        </p:nvSpPr>
        <p:spPr>
          <a:xfrm>
            <a:off x="4811267" y="2243327"/>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4" y="2268"/>
            <a:ext cx="11974829" cy="1325563"/>
          </a:xfrm>
          <a:prstGeom prst="rect">
            <a:avLst/>
          </a:prstGeom>
        </p:spPr>
        <p:txBody>
          <a:bodyPr vert="horz" lIns="91440" tIns="45720" rIns="91440" bIns="45720" rtlCol="0" anchor="ctr">
            <a:normAutofit fontScale="92500"/>
          </a:bodyPr>
          <a:lstStyle/>
          <a:p>
            <a:r>
              <a:rPr sz="4000" dirty="0">
                <a:solidFill>
                  <a:srgbClr val="0B49CB"/>
                </a:solidFill>
                <a:latin typeface="Abadi"/>
              </a:rPr>
              <a:t>Payload Mass vs. Success vs. Booster  Version Category	</a:t>
            </a:r>
          </a:p>
        </p:txBody>
      </p:sp>
      <p:sp>
        <p:nvSpPr>
          <p:cNvPr id="3" name="object 3"/>
          <p:cNvSpPr txBox="1"/>
          <p:nvPr/>
        </p:nvSpPr>
        <p:spPr>
          <a:xfrm>
            <a:off x="1084275" y="4868926"/>
            <a:ext cx="9767570" cy="1169670"/>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
        <p:nvSpPr>
          <p:cNvPr id="3" name="object 7">
            <a:extLst>
              <a:ext uri="{FF2B5EF4-FFF2-40B4-BE49-F238E27FC236}">
                <a16:creationId xmlns:a16="http://schemas.microsoft.com/office/drawing/2014/main" id="{AF4991AB-6CCA-4CD7-A1BC-BC0998F2E5AE}"/>
              </a:ext>
            </a:extLst>
          </p:cNvPr>
          <p:cNvSpPr txBox="1"/>
          <p:nvPr/>
        </p:nvSpPr>
        <p:spPr>
          <a:xfrm>
            <a:off x="609961" y="4934857"/>
            <a:ext cx="5892439" cy="1051570"/>
          </a:xfrm>
          <a:prstGeom prst="rect">
            <a:avLst/>
          </a:prstGeom>
        </p:spPr>
        <p:txBody>
          <a:bodyPr vert="horz" wrap="square" lIns="0" tIns="12700" rIns="0" bIns="0" rtlCol="0">
            <a:spAutoFit/>
          </a:bodyPr>
          <a:lstStyle/>
          <a:p>
            <a:pPr marL="12700" rtl="1">
              <a:lnSpc>
                <a:spcPts val="2745"/>
              </a:lnSpc>
              <a:spcBef>
                <a:spcPts val="100"/>
              </a:spcBef>
              <a:tabLst>
                <a:tab pos="3461385" algn="l"/>
                <a:tab pos="4001135" algn="l"/>
                <a:tab pos="5398770" algn="l"/>
                <a:tab pos="7389495" algn="l"/>
                <a:tab pos="8218170" algn="l"/>
              </a:tabLst>
            </a:pPr>
            <a:r>
              <a:rPr sz="2400" spc="-130" dirty="0">
                <a:solidFill>
                  <a:schemeClr val="bg1"/>
                </a:solidFill>
                <a:effectLst>
                  <a:outerShdw blurRad="38100" dist="38100" dir="2700000" algn="tl">
                    <a:srgbClr val="000000">
                      <a:alpha val="43137"/>
                    </a:srgbClr>
                  </a:outerShdw>
                </a:effectLst>
                <a:latin typeface="Arial"/>
                <a:cs typeface="Arial"/>
              </a:rPr>
              <a:t>GRIDSEARCHCV(CV=10)	</a:t>
            </a:r>
            <a:r>
              <a:rPr sz="2400" spc="-200" dirty="0">
                <a:solidFill>
                  <a:schemeClr val="bg1"/>
                </a:solidFill>
                <a:effectLst>
                  <a:outerShdw blurRad="38100" dist="38100" dir="2700000" algn="tl">
                    <a:srgbClr val="000000">
                      <a:alpha val="43137"/>
                    </a:srgbClr>
                  </a:outerShdw>
                </a:effectLst>
                <a:latin typeface="Arial"/>
                <a:cs typeface="Arial"/>
              </a:rPr>
              <a:t>ON</a:t>
            </a:r>
            <a:r>
              <a:rPr lang="en-US" sz="2400" spc="-200" dirty="0">
                <a:solidFill>
                  <a:schemeClr val="bg1"/>
                </a:solidFill>
                <a:effectLst>
                  <a:outerShdw blurRad="38100" dist="38100" dir="2700000" algn="tl">
                    <a:srgbClr val="000000">
                      <a:alpha val="43137"/>
                    </a:srgbClr>
                  </a:outerShdw>
                </a:effectLst>
                <a:latin typeface="Arial"/>
                <a:cs typeface="Arial"/>
              </a:rPr>
              <a:t>	</a:t>
            </a:r>
            <a:r>
              <a:rPr sz="2400" spc="-160" dirty="0">
                <a:solidFill>
                  <a:schemeClr val="bg1"/>
                </a:solidFill>
                <a:effectLst>
                  <a:outerShdw blurRad="38100" dist="38100" dir="2700000" algn="tl">
                    <a:srgbClr val="000000">
                      <a:alpha val="43137"/>
                    </a:srgbClr>
                  </a:outerShdw>
                </a:effectLst>
                <a:latin typeface="Arial"/>
                <a:cs typeface="Arial"/>
              </a:rPr>
              <a:t>LOGISTIC</a:t>
            </a:r>
            <a:r>
              <a:rPr lang="en-US" sz="2400" spc="-160" dirty="0">
                <a:solidFill>
                  <a:schemeClr val="bg1"/>
                </a:solidFill>
                <a:effectLst>
                  <a:outerShdw blurRad="38100" dist="38100" dir="2700000" algn="tl">
                    <a:srgbClr val="000000">
                      <a:alpha val="43137"/>
                    </a:srgbClr>
                  </a:outerShdw>
                </a:effectLst>
                <a:latin typeface="Arial"/>
                <a:cs typeface="Arial"/>
              </a:rPr>
              <a:t>	</a:t>
            </a:r>
            <a:r>
              <a:rPr sz="2400" spc="-190" dirty="0">
                <a:solidFill>
                  <a:schemeClr val="bg1"/>
                </a:solidFill>
                <a:effectLst>
                  <a:outerShdw blurRad="38100" dist="38100" dir="2700000" algn="tl">
                    <a:srgbClr val="000000">
                      <a:alpha val="43137"/>
                    </a:srgbClr>
                  </a:outerShdw>
                </a:effectLst>
                <a:latin typeface="Arial"/>
                <a:cs typeface="Arial"/>
              </a:rPr>
              <a:t>REGRESSION,	</a:t>
            </a:r>
            <a:r>
              <a:rPr sz="2400" spc="-95" dirty="0">
                <a:solidFill>
                  <a:schemeClr val="bg1"/>
                </a:solidFill>
                <a:effectLst>
                  <a:outerShdw blurRad="38100" dist="38100" dir="2700000" algn="tl">
                    <a:srgbClr val="000000">
                      <a:alpha val="43137"/>
                    </a:srgbClr>
                  </a:outerShdw>
                </a:effectLst>
                <a:latin typeface="Arial"/>
                <a:cs typeface="Arial"/>
              </a:rPr>
              <a:t>SVM,	</a:t>
            </a:r>
            <a:r>
              <a:rPr sz="2400" spc="-150" dirty="0">
                <a:solidFill>
                  <a:schemeClr val="bg1"/>
                </a:solidFill>
                <a:effectLst>
                  <a:outerShdw blurRad="38100" dist="38100" dir="2700000" algn="tl">
                    <a:srgbClr val="000000">
                      <a:alpha val="43137"/>
                    </a:srgbClr>
                  </a:outerShdw>
                </a:effectLst>
                <a:latin typeface="Arial"/>
                <a:cs typeface="Arial"/>
              </a:rPr>
              <a:t>DECISION</a:t>
            </a:r>
            <a:endParaRPr sz="2400" dirty="0">
              <a:solidFill>
                <a:schemeClr val="bg1"/>
              </a:solidFill>
              <a:effectLst>
                <a:outerShdw blurRad="38100" dist="38100" dir="2700000" algn="tl">
                  <a:srgbClr val="000000">
                    <a:alpha val="43137"/>
                  </a:srgbClr>
                </a:outerShdw>
              </a:effectLst>
              <a:latin typeface="Arial"/>
              <a:cs typeface="Arial"/>
            </a:endParaRPr>
          </a:p>
          <a:p>
            <a:pPr marL="12700" rtl="1">
              <a:lnSpc>
                <a:spcPts val="2745"/>
              </a:lnSpc>
              <a:tabLst>
                <a:tab pos="911225" algn="l"/>
                <a:tab pos="1632585" algn="l"/>
              </a:tabLst>
            </a:pPr>
            <a:r>
              <a:rPr sz="2400" spc="-220" dirty="0">
                <a:solidFill>
                  <a:schemeClr val="bg1"/>
                </a:solidFill>
                <a:effectLst>
                  <a:outerShdw blurRad="38100" dist="38100" dir="2700000" algn="tl">
                    <a:srgbClr val="000000">
                      <a:alpha val="43137"/>
                    </a:srgbClr>
                  </a:outerShdw>
                </a:effectLst>
                <a:latin typeface="Arial"/>
                <a:cs typeface="Arial"/>
              </a:rPr>
              <a:t>TREE,	</a:t>
            </a:r>
            <a:r>
              <a:rPr sz="2400" spc="-155" dirty="0">
                <a:solidFill>
                  <a:schemeClr val="bg1"/>
                </a:solidFill>
                <a:effectLst>
                  <a:outerShdw blurRad="38100" dist="38100" dir="2700000" algn="tl">
                    <a:srgbClr val="000000">
                      <a:alpha val="43137"/>
                    </a:srgbClr>
                  </a:outerShdw>
                </a:effectLst>
                <a:latin typeface="Arial"/>
                <a:cs typeface="Arial"/>
              </a:rPr>
              <a:t>AND	</a:t>
            </a:r>
            <a:r>
              <a:rPr sz="2400" spc="-180" dirty="0">
                <a:solidFill>
                  <a:schemeClr val="bg1"/>
                </a:solidFill>
                <a:effectLst>
                  <a:outerShdw blurRad="38100" dist="38100" dir="2700000" algn="tl">
                    <a:srgbClr val="000000">
                      <a:alpha val="43137"/>
                    </a:srgbClr>
                  </a:outerShdw>
                </a:effectLst>
                <a:latin typeface="Arial"/>
                <a:cs typeface="Arial"/>
              </a:rPr>
              <a:t>KNN</a:t>
            </a:r>
            <a:endParaRPr sz="2400" dirty="0">
              <a:solidFill>
                <a:schemeClr val="bg1"/>
              </a:solidFill>
              <a:effectLst>
                <a:outerShdw blurRad="38100" dist="38100" dir="2700000" algn="tl">
                  <a:srgbClr val="000000">
                    <a:alpha val="43137"/>
                  </a:srgbClr>
                </a:outerShdw>
              </a:effectLst>
              <a:latin typeface="Arial"/>
              <a:cs typeface="Arial"/>
            </a:endParaRP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80049" y="86188"/>
            <a:ext cx="7982495"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Classification Accuracy</a:t>
            </a:r>
          </a:p>
        </p:txBody>
      </p:sp>
      <p:sp>
        <p:nvSpPr>
          <p:cNvPr id="6" name="object 6"/>
          <p:cNvSpPr txBox="1"/>
          <p:nvPr/>
        </p:nvSpPr>
        <p:spPr>
          <a:xfrm>
            <a:off x="1176019" y="5000396"/>
            <a:ext cx="9213215" cy="118427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All models had virtually the same accuracy on the test set at 83.33% accuracy.  It should be noted that test size is small at only sample size of 18.</a:t>
            </a:r>
          </a:p>
          <a:p>
            <a:r>
              <a:rPr dirty="0"/>
              <a:t>This can cause large variance in accuracy results, such as those in Decision Tree Classifier model in repeated runs.</a:t>
            </a:r>
          </a:p>
          <a:p>
            <a:r>
              <a:rPr dirty="0"/>
              <a:t>We likely need more data to determine the best model.</a:t>
            </a:r>
          </a:p>
        </p:txBody>
      </p:sp>
      <p:sp>
        <p:nvSpPr>
          <p:cNvPr id="7" name="object 7"/>
          <p:cNvSpPr/>
          <p:nvPr/>
        </p:nvSpPr>
        <p:spPr>
          <a:xfrm>
            <a:off x="3086100" y="1207008"/>
            <a:ext cx="5076444" cy="333756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3494" y="98380"/>
            <a:ext cx="5369924" cy="1120820"/>
          </a:xfrm>
          <a:prstGeom prst="rect">
            <a:avLst/>
          </a:prstGeom>
        </p:spPr>
        <p:txBody>
          <a:bodyPr vert="horz" lIns="91440" tIns="45720" rIns="91440" bIns="45720" rtlCol="0" anchor="ctr">
            <a:normAutofit fontScale="92500"/>
          </a:bodyPr>
          <a:lstStyle/>
          <a:p>
            <a:r>
              <a:rPr sz="4000" dirty="0">
                <a:solidFill>
                  <a:srgbClr val="0B49CB"/>
                </a:solidFill>
                <a:latin typeface="Abadi"/>
              </a:rPr>
              <a:t>Confusion Matrix</a:t>
            </a:r>
          </a:p>
        </p:txBody>
      </p:sp>
      <p:sp>
        <p:nvSpPr>
          <p:cNvPr id="6" name="object 6"/>
          <p:cNvSpPr txBox="1"/>
          <p:nvPr/>
        </p:nvSpPr>
        <p:spPr>
          <a:xfrm>
            <a:off x="1049223" y="5054879"/>
            <a:ext cx="8708390" cy="145986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0" tIns="13335" rIns="0" bIns="0" rtlCol="0">
            <a:spAutoFit/>
          </a:bodyPr>
          <a:lstStyle>
            <a:defPPr>
              <a:defRPr lang="en-US"/>
            </a:defPPr>
            <a:lvl1pPr marL="12700" marR="5080" algn="just">
              <a:lnSpc>
                <a:spcPct val="150000"/>
              </a:lnSpc>
              <a:spcBef>
                <a:spcPts val="105"/>
              </a:spcBef>
              <a:defRPr sz="1600" spc="-20">
                <a:solidFill>
                  <a:schemeClr val="dk1"/>
                </a:solidFill>
                <a:latin typeface="Carlito"/>
                <a:cs typeface="Carlit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dirty="0"/>
              <a:t>Since all models performed the same for the test set, the confusion matrix is the same across all models.  The models predicted 12 successful landings when the true label was successful landing.</a:t>
            </a:r>
          </a:p>
          <a:p>
            <a:r>
              <a:rPr dirty="0"/>
              <a:t>The models predicted 3 unsuccessful landings when the true label was unsuccessful landing.</a:t>
            </a:r>
          </a:p>
          <a:p>
            <a:r>
              <a:rPr dirty="0"/>
              <a:t>The models predicted 3 successful landings when the true label was unsuccessful landings (false positives).  Our models over predict successful landings.</a:t>
            </a:r>
          </a:p>
        </p:txBody>
      </p:sp>
      <p:sp>
        <p:nvSpPr>
          <p:cNvPr id="7" name="object 7"/>
          <p:cNvSpPr/>
          <p:nvPr/>
        </p:nvSpPr>
        <p:spPr>
          <a:xfrm>
            <a:off x="3075432" y="1219200"/>
            <a:ext cx="4541520" cy="345338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
        <p:nvSpPr>
          <p:cNvPr id="9" name="object 9"/>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176019" y="506095"/>
            <a:ext cx="3244850" cy="756920"/>
          </a:xfrm>
          <a:prstGeom prst="rect">
            <a:avLst/>
          </a:prstGeom>
        </p:spPr>
        <p:txBody>
          <a:bodyPr vert="horz" lIns="91440" tIns="45720" rIns="91440" bIns="45720" rtlCol="0" anchor="ctr">
            <a:normAutofit fontScale="90000"/>
          </a:bodyPr>
          <a:lstStyle/>
          <a:p>
            <a:r>
              <a:rPr sz="4000" dirty="0">
                <a:solidFill>
                  <a:srgbClr val="0B49CB"/>
                </a:solidFill>
                <a:latin typeface="Abadi"/>
              </a:rPr>
              <a:t>CONCLUSION</a:t>
            </a:r>
          </a:p>
        </p:txBody>
      </p:sp>
      <p:sp>
        <p:nvSpPr>
          <p:cNvPr id="5" name="object 5"/>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US" smtClean="0"/>
              <a:pPr marL="38100">
                <a:lnSpc>
                  <a:spcPts val="1100"/>
                </a:lnSpc>
              </a:pPr>
              <a:t>46</a:t>
            </a:fld>
            <a:endParaRPr dirty="0"/>
          </a:p>
        </p:txBody>
      </p:sp>
      <p:sp>
        <p:nvSpPr>
          <p:cNvPr id="4" name="object 4"/>
          <p:cNvSpPr txBox="1"/>
          <p:nvPr/>
        </p:nvSpPr>
        <p:spPr>
          <a:xfrm>
            <a:off x="1184249" y="1746715"/>
            <a:ext cx="9956800" cy="3692525"/>
          </a:xfrm>
          <a:prstGeom prst="rect">
            <a:avLst/>
          </a:prstGeom>
        </p:spPr>
        <p:txBody>
          <a:bodyPr vert="horz" wrap="square" lIns="0" tIns="62230" rIns="0" bIns="0" rtlCol="0">
            <a:spAutoFit/>
          </a:bodyPr>
          <a:lstStyle/>
          <a:p>
            <a:pPr marL="195580" indent="-183515">
              <a:lnSpc>
                <a:spcPct val="100000"/>
              </a:lnSpc>
              <a:spcBef>
                <a:spcPts val="490"/>
              </a:spcBef>
              <a:buClr>
                <a:srgbClr val="E28312"/>
              </a:buClr>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a:latin typeface="Carlito"/>
              <a:cs typeface="Carlito"/>
            </a:endParaRPr>
          </a:p>
          <a:p>
            <a:pPr marL="195580" indent="-183515">
              <a:lnSpc>
                <a:spcPct val="100000"/>
              </a:lnSpc>
              <a:spcBef>
                <a:spcPts val="409"/>
              </a:spcBef>
              <a:buClr>
                <a:srgbClr val="E28312"/>
              </a:buClr>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API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a:latin typeface="Carlito"/>
              <a:cs typeface="Carlito"/>
            </a:endParaRPr>
          </a:p>
          <a:p>
            <a:pPr marL="195580" indent="-183515">
              <a:lnSpc>
                <a:spcPct val="100000"/>
              </a:lnSpc>
              <a:spcBef>
                <a:spcPts val="400"/>
              </a:spcBef>
              <a:buClr>
                <a:srgbClr val="E28312"/>
              </a:buClr>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95580" indent="-183515">
              <a:lnSpc>
                <a:spcPct val="100000"/>
              </a:lnSpc>
              <a:spcBef>
                <a:spcPts val="395"/>
              </a:spcBef>
              <a:buClr>
                <a:srgbClr val="E28312"/>
              </a:buClr>
              <a:buChar char="◦"/>
              <a:tabLst>
                <a:tab pos="196215" algn="l"/>
              </a:tabLst>
            </a:pPr>
            <a:r>
              <a:rPr sz="2000" spc="-25" dirty="0">
                <a:solidFill>
                  <a:srgbClr val="404040"/>
                </a:solidFill>
                <a:latin typeface="Carlito"/>
                <a:cs typeface="Carlito"/>
              </a:rPr>
              <a:t>Created </a:t>
            </a:r>
            <a:r>
              <a:rPr sz="2000" dirty="0">
                <a:solidFill>
                  <a:srgbClr val="404040"/>
                </a:solidFill>
                <a:latin typeface="Carlito"/>
                <a:cs typeface="Carlito"/>
              </a:rPr>
              <a:t>a </a:t>
            </a:r>
            <a:r>
              <a:rPr sz="2000" spc="-5" dirty="0">
                <a:solidFill>
                  <a:srgbClr val="404040"/>
                </a:solidFill>
                <a:latin typeface="Carlito"/>
                <a:cs typeface="Carlito"/>
              </a:rPr>
              <a:t>dashboard </a:t>
            </a:r>
            <a:r>
              <a:rPr sz="2000" spc="-25" dirty="0">
                <a:solidFill>
                  <a:srgbClr val="404040"/>
                </a:solidFill>
                <a:latin typeface="Carlito"/>
                <a:cs typeface="Carlito"/>
              </a:rPr>
              <a:t>for</a:t>
            </a:r>
            <a:r>
              <a:rPr sz="2000" spc="-125" dirty="0">
                <a:solidFill>
                  <a:srgbClr val="404040"/>
                </a:solidFill>
                <a:latin typeface="Carlito"/>
                <a:cs typeface="Carlito"/>
              </a:rPr>
              <a:t> </a:t>
            </a:r>
            <a:r>
              <a:rPr sz="2000" spc="-20" dirty="0">
                <a:solidFill>
                  <a:srgbClr val="404040"/>
                </a:solidFill>
                <a:latin typeface="Carlito"/>
                <a:cs typeface="Carlito"/>
              </a:rPr>
              <a:t>visualization</a:t>
            </a:r>
            <a:endParaRPr sz="2000">
              <a:latin typeface="Carlito"/>
              <a:cs typeface="Carlito"/>
            </a:endParaRPr>
          </a:p>
          <a:p>
            <a:pPr marL="195580" indent="-183515">
              <a:lnSpc>
                <a:spcPct val="100000"/>
              </a:lnSpc>
              <a:spcBef>
                <a:spcPts val="405"/>
              </a:spcBef>
              <a:buClr>
                <a:srgbClr val="E28312"/>
              </a:buClr>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a:latin typeface="Carlito"/>
              <a:cs typeface="Carlito"/>
            </a:endParaRPr>
          </a:p>
          <a:p>
            <a:pPr marL="195580" marR="276860" indent="-183515">
              <a:lnSpc>
                <a:spcPts val="2160"/>
              </a:lnSpc>
              <a:spcBef>
                <a:spcPts val="635"/>
              </a:spcBef>
              <a:buClr>
                <a:srgbClr val="E28312"/>
              </a:buClr>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a:latin typeface="Carlito"/>
              <a:cs typeface="Carlito"/>
            </a:endParaRPr>
          </a:p>
          <a:p>
            <a:pPr marL="195580" marR="5080" indent="-183515">
              <a:lnSpc>
                <a:spcPts val="2200"/>
              </a:lnSpc>
              <a:spcBef>
                <a:spcPts val="605"/>
              </a:spcBef>
              <a:buClr>
                <a:srgbClr val="E28312"/>
              </a:buClr>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a:latin typeface="Carlito"/>
              <a:cs typeface="Carl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0B67555-40E3-4C64-911E-B590C4FA12B7}"/>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p:blipFill>
        <p:spPr>
          <a:xfrm>
            <a:off x="1224196" y="457200"/>
            <a:ext cx="9743608" cy="5943600"/>
          </a:xfrm>
          <a:prstGeom prst="rect">
            <a:avLst/>
          </a:prstGeom>
        </p:spPr>
      </p:pic>
      <p:sp>
        <p:nvSpPr>
          <p:cNvPr id="4" name="TextBox 3">
            <a:extLst>
              <a:ext uri="{FF2B5EF4-FFF2-40B4-BE49-F238E27FC236}">
                <a16:creationId xmlns:a16="http://schemas.microsoft.com/office/drawing/2014/main" id="{6A6EEF8B-6AAD-4C0D-9E78-28124A5215F6}"/>
              </a:ext>
            </a:extLst>
          </p:cNvPr>
          <p:cNvSpPr txBox="1"/>
          <p:nvPr/>
        </p:nvSpPr>
        <p:spPr>
          <a:xfrm>
            <a:off x="4123120" y="1282410"/>
            <a:ext cx="2830286" cy="3785652"/>
          </a:xfrm>
          <a:prstGeom prst="rect">
            <a:avLst/>
          </a:prstGeom>
          <a:noFill/>
        </p:spPr>
        <p:txBody>
          <a:bodyPr wrap="square" rtlCol="0">
            <a:spAutoFit/>
          </a:bodyPr>
          <a:lstStyle/>
          <a:p>
            <a:pPr algn="ctr"/>
            <a:r>
              <a:rPr lang="en-US" sz="6000" dirty="0">
                <a:ln w="0"/>
                <a:solidFill>
                  <a:schemeClr val="accent1"/>
                </a:solidFill>
                <a:effectLst>
                  <a:outerShdw blurRad="38100" dist="25400" dir="5400000" algn="ctr" rotWithShape="0">
                    <a:srgbClr val="6E747A">
                      <a:alpha val="43000"/>
                    </a:srgbClr>
                  </a:outerShdw>
                </a:effectLst>
              </a:rPr>
              <a:t>Big Thank you for you All</a:t>
            </a:r>
          </a:p>
        </p:txBody>
      </p:sp>
    </p:spTree>
    <p:extLst>
      <p:ext uri="{BB962C8B-B14F-4D97-AF65-F5344CB8AC3E}">
        <p14:creationId xmlns:p14="http://schemas.microsoft.com/office/powerpoint/2010/main" val="21512917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object 3">
            <a:extLst>
              <a:ext uri="{FF2B5EF4-FFF2-40B4-BE49-F238E27FC236}">
                <a16:creationId xmlns:a16="http://schemas.microsoft.com/office/drawing/2014/main" id="{C48748FF-A158-4FA2-9B70-D95F1139AE4E}"/>
              </a:ext>
            </a:extLst>
          </p:cNvPr>
          <p:cNvSpPr txBox="1"/>
          <p:nvPr/>
        </p:nvSpPr>
        <p:spPr>
          <a:xfrm>
            <a:off x="1083665" y="1742066"/>
            <a:ext cx="7760970" cy="3154045"/>
          </a:xfrm>
          <a:prstGeom prst="rect">
            <a:avLst/>
          </a:prstGeom>
        </p:spPr>
        <p:txBody>
          <a:bodyPr vert="horz" wrap="square" lIns="0" tIns="61594" rIns="0" bIns="0" rtlCol="0">
            <a:spAutoFit/>
          </a:bodyPr>
          <a:lstStyle/>
          <a:p>
            <a:pPr marL="241300" indent="-229235">
              <a:lnSpc>
                <a:spcPct val="100000"/>
              </a:lnSpc>
              <a:spcBef>
                <a:spcPts val="484"/>
              </a:spcBef>
              <a:buFont typeface="Arial"/>
              <a:buChar char="•"/>
              <a:tabLst>
                <a:tab pos="240665" algn="l"/>
                <a:tab pos="241935" algn="l"/>
              </a:tabLst>
            </a:pPr>
            <a:r>
              <a:rPr sz="2200" spc="-35" dirty="0">
                <a:latin typeface="Carlito"/>
                <a:cs typeface="Carlito"/>
              </a:rPr>
              <a:t>Data </a:t>
            </a:r>
            <a:r>
              <a:rPr sz="2200" spc="-20" dirty="0">
                <a:latin typeface="Carlito"/>
                <a:cs typeface="Carlito"/>
              </a:rPr>
              <a:t>collection</a:t>
            </a:r>
            <a:r>
              <a:rPr sz="2200" spc="15" dirty="0">
                <a:latin typeface="Carlito"/>
                <a:cs typeface="Carlito"/>
              </a:rPr>
              <a:t> </a:t>
            </a:r>
            <a:r>
              <a:rPr sz="2200" spc="-5" dirty="0">
                <a:latin typeface="Carlito"/>
                <a:cs typeface="Carlito"/>
              </a:rPr>
              <a:t>methodology:</a:t>
            </a:r>
            <a:endParaRPr sz="2200" dirty="0">
              <a:latin typeface="Carlito"/>
              <a:cs typeface="Carlito"/>
            </a:endParaRPr>
          </a:p>
          <a:p>
            <a:pPr marL="698500" lvl="1" indent="-229235">
              <a:lnSpc>
                <a:spcPct val="100000"/>
              </a:lnSpc>
              <a:spcBef>
                <a:spcPts val="315"/>
              </a:spcBef>
              <a:buFont typeface="Arial"/>
              <a:buChar char="•"/>
              <a:tabLst>
                <a:tab pos="697865" algn="l"/>
                <a:tab pos="699135" algn="l"/>
              </a:tabLst>
            </a:pPr>
            <a:r>
              <a:rPr sz="1800" spc="-5" dirty="0">
                <a:latin typeface="Carlito"/>
                <a:cs typeface="Carlito"/>
              </a:rPr>
              <a:t>Combined </a:t>
            </a:r>
            <a:r>
              <a:rPr sz="1800" spc="-20" dirty="0">
                <a:latin typeface="Carlito"/>
                <a:cs typeface="Carlito"/>
              </a:rPr>
              <a:t>data from </a:t>
            </a:r>
            <a:r>
              <a:rPr sz="1800" spc="-5" dirty="0">
                <a:latin typeface="Carlito"/>
                <a:cs typeface="Carlito"/>
              </a:rPr>
              <a:t>SpaceX public </a:t>
            </a:r>
            <a:r>
              <a:rPr sz="1800" dirty="0">
                <a:latin typeface="Carlito"/>
                <a:cs typeface="Carlito"/>
              </a:rPr>
              <a:t>API and </a:t>
            </a:r>
            <a:r>
              <a:rPr sz="1800" spc="-5" dirty="0">
                <a:latin typeface="Carlito"/>
                <a:cs typeface="Carlito"/>
              </a:rPr>
              <a:t>SpaceX Wikipedia</a:t>
            </a:r>
            <a:r>
              <a:rPr sz="1800" spc="15" dirty="0">
                <a:latin typeface="Carlito"/>
                <a:cs typeface="Carlito"/>
              </a:rPr>
              <a:t> </a:t>
            </a:r>
            <a:r>
              <a:rPr sz="1800" spc="-5" dirty="0">
                <a:latin typeface="Carlito"/>
                <a:cs typeface="Carlito"/>
              </a:rPr>
              <a:t>page</a:t>
            </a:r>
            <a:endParaRPr sz="1800" dirty="0">
              <a:latin typeface="Carlito"/>
              <a:cs typeface="Carlito"/>
            </a:endParaRPr>
          </a:p>
          <a:p>
            <a:pPr marL="241300" indent="-229235">
              <a:lnSpc>
                <a:spcPct val="100000"/>
              </a:lnSpc>
              <a:spcBef>
                <a:spcPts val="1485"/>
              </a:spcBef>
              <a:buFont typeface="Arial"/>
              <a:buChar char="•"/>
              <a:tabLst>
                <a:tab pos="240665" algn="l"/>
                <a:tab pos="241935" algn="l"/>
              </a:tabLst>
            </a:pPr>
            <a:r>
              <a:rPr sz="2200" spc="-40" dirty="0">
                <a:latin typeface="Carlito"/>
                <a:cs typeface="Carlito"/>
              </a:rPr>
              <a:t>Perform </a:t>
            </a:r>
            <a:r>
              <a:rPr sz="2200" spc="-35" dirty="0">
                <a:latin typeface="Carlito"/>
                <a:cs typeface="Carlito"/>
              </a:rPr>
              <a:t>data</a:t>
            </a:r>
            <a:r>
              <a:rPr sz="2200" spc="35" dirty="0">
                <a:latin typeface="Carlito"/>
                <a:cs typeface="Carlito"/>
              </a:rPr>
              <a:t> </a:t>
            </a:r>
            <a:r>
              <a:rPr sz="2200" spc="-20" dirty="0">
                <a:latin typeface="Carlito"/>
                <a:cs typeface="Carlito"/>
              </a:rPr>
              <a:t>wrangling</a:t>
            </a:r>
            <a:endParaRPr sz="2200" dirty="0">
              <a:latin typeface="Carlito"/>
              <a:cs typeface="Carlito"/>
            </a:endParaRPr>
          </a:p>
          <a:p>
            <a:pPr marL="698500" lvl="1" indent="-229235">
              <a:lnSpc>
                <a:spcPct val="100000"/>
              </a:lnSpc>
              <a:spcBef>
                <a:spcPts val="315"/>
              </a:spcBef>
              <a:buFont typeface="Arial"/>
              <a:buChar char="•"/>
              <a:tabLst>
                <a:tab pos="697865" algn="l"/>
                <a:tab pos="699135" algn="l"/>
              </a:tabLst>
            </a:pPr>
            <a:r>
              <a:rPr sz="1800" spc="-5" dirty="0">
                <a:latin typeface="Carlito"/>
                <a:cs typeface="Carlito"/>
              </a:rPr>
              <a:t>Classifying true landings </a:t>
            </a:r>
            <a:r>
              <a:rPr sz="1800" dirty="0">
                <a:latin typeface="Carlito"/>
                <a:cs typeface="Carlito"/>
              </a:rPr>
              <a:t>as </a:t>
            </a:r>
            <a:r>
              <a:rPr sz="1800" spc="-5" dirty="0">
                <a:latin typeface="Carlito"/>
                <a:cs typeface="Carlito"/>
              </a:rPr>
              <a:t>successful </a:t>
            </a:r>
            <a:r>
              <a:rPr sz="1800" dirty="0">
                <a:latin typeface="Carlito"/>
                <a:cs typeface="Carlito"/>
              </a:rPr>
              <a:t>and </a:t>
            </a:r>
            <a:r>
              <a:rPr sz="1800" spc="-10" dirty="0">
                <a:latin typeface="Carlito"/>
                <a:cs typeface="Carlito"/>
              </a:rPr>
              <a:t>unsuccessful</a:t>
            </a:r>
            <a:r>
              <a:rPr sz="1800" spc="-50" dirty="0">
                <a:latin typeface="Carlito"/>
                <a:cs typeface="Carlito"/>
              </a:rPr>
              <a:t> </a:t>
            </a:r>
            <a:r>
              <a:rPr sz="1800" spc="-5" dirty="0">
                <a:latin typeface="Carlito"/>
                <a:cs typeface="Carlito"/>
              </a:rPr>
              <a:t>otherwise</a:t>
            </a:r>
            <a:endParaRPr sz="1800" dirty="0">
              <a:latin typeface="Carlito"/>
              <a:cs typeface="Carlito"/>
            </a:endParaRPr>
          </a:p>
          <a:p>
            <a:pPr marL="241300" indent="-229235">
              <a:lnSpc>
                <a:spcPct val="100000"/>
              </a:lnSpc>
              <a:spcBef>
                <a:spcPts val="680"/>
              </a:spcBef>
              <a:buFont typeface="Arial"/>
              <a:buChar char="•"/>
              <a:tabLst>
                <a:tab pos="240665" algn="l"/>
                <a:tab pos="241935" algn="l"/>
              </a:tabLst>
            </a:pPr>
            <a:r>
              <a:rPr sz="2200" spc="-40" dirty="0">
                <a:latin typeface="Carlito"/>
                <a:cs typeface="Carlito"/>
              </a:rPr>
              <a:t>Perform </a:t>
            </a:r>
            <a:r>
              <a:rPr sz="2200" spc="-25" dirty="0">
                <a:latin typeface="Carlito"/>
                <a:cs typeface="Carlito"/>
              </a:rPr>
              <a:t>exploratory </a:t>
            </a:r>
            <a:r>
              <a:rPr sz="2200" spc="-35" dirty="0">
                <a:latin typeface="Carlito"/>
                <a:cs typeface="Carlito"/>
              </a:rPr>
              <a:t>data </a:t>
            </a:r>
            <a:r>
              <a:rPr sz="2200" spc="-20" dirty="0">
                <a:latin typeface="Carlito"/>
                <a:cs typeface="Carlito"/>
              </a:rPr>
              <a:t>analysis </a:t>
            </a:r>
            <a:r>
              <a:rPr sz="2200" spc="-25" dirty="0">
                <a:latin typeface="Carlito"/>
                <a:cs typeface="Carlito"/>
              </a:rPr>
              <a:t>(EDA) </a:t>
            </a:r>
            <a:r>
              <a:rPr sz="2200" spc="-15" dirty="0">
                <a:latin typeface="Carlito"/>
                <a:cs typeface="Carlito"/>
              </a:rPr>
              <a:t>using </a:t>
            </a:r>
            <a:r>
              <a:rPr sz="2200" spc="-20" dirty="0">
                <a:latin typeface="Carlito"/>
                <a:cs typeface="Carlito"/>
              </a:rPr>
              <a:t>visualization </a:t>
            </a:r>
            <a:r>
              <a:rPr sz="2200" spc="-5" dirty="0">
                <a:latin typeface="Carlito"/>
                <a:cs typeface="Carlito"/>
              </a:rPr>
              <a:t>and</a:t>
            </a:r>
            <a:r>
              <a:rPr sz="2200" spc="155" dirty="0">
                <a:latin typeface="Carlito"/>
                <a:cs typeface="Carlito"/>
              </a:rPr>
              <a:t> </a:t>
            </a:r>
            <a:r>
              <a:rPr sz="2200" spc="-15" dirty="0">
                <a:latin typeface="Carlito"/>
                <a:cs typeface="Carlito"/>
              </a:rPr>
              <a:t>SQL</a:t>
            </a:r>
            <a:endParaRPr sz="2200" dirty="0">
              <a:latin typeface="Carlito"/>
              <a:cs typeface="Carlito"/>
            </a:endParaRPr>
          </a:p>
          <a:p>
            <a:pPr marL="241300" indent="-229235">
              <a:lnSpc>
                <a:spcPct val="100000"/>
              </a:lnSpc>
              <a:spcBef>
                <a:spcPts val="5"/>
              </a:spcBef>
              <a:buFont typeface="Arial"/>
              <a:buChar char="•"/>
              <a:tabLst>
                <a:tab pos="240665" algn="l"/>
                <a:tab pos="241935" algn="l"/>
              </a:tabLst>
            </a:pPr>
            <a:r>
              <a:rPr sz="2200" spc="-40" dirty="0">
                <a:latin typeface="Carlito"/>
                <a:cs typeface="Carlito"/>
              </a:rPr>
              <a:t>Perform </a:t>
            </a:r>
            <a:r>
              <a:rPr sz="2200" spc="-30" dirty="0">
                <a:latin typeface="Carlito"/>
                <a:cs typeface="Carlito"/>
              </a:rPr>
              <a:t>interactive </a:t>
            </a:r>
            <a:r>
              <a:rPr sz="2200" spc="-5" dirty="0">
                <a:latin typeface="Carlito"/>
                <a:cs typeface="Carlito"/>
              </a:rPr>
              <a:t>visual analytics </a:t>
            </a:r>
            <a:r>
              <a:rPr sz="2200" spc="-15" dirty="0">
                <a:latin typeface="Carlito"/>
                <a:cs typeface="Carlito"/>
              </a:rPr>
              <a:t>using </a:t>
            </a:r>
            <a:r>
              <a:rPr sz="2200" spc="-20" dirty="0">
                <a:latin typeface="Carlito"/>
                <a:cs typeface="Carlito"/>
              </a:rPr>
              <a:t>Folium </a:t>
            </a:r>
            <a:r>
              <a:rPr sz="2200" spc="-5" dirty="0">
                <a:latin typeface="Carlito"/>
                <a:cs typeface="Carlito"/>
              </a:rPr>
              <a:t>and Plotly</a:t>
            </a:r>
            <a:r>
              <a:rPr sz="2200" spc="10" dirty="0">
                <a:latin typeface="Carlito"/>
                <a:cs typeface="Carlito"/>
              </a:rPr>
              <a:t> </a:t>
            </a:r>
            <a:r>
              <a:rPr sz="2200" spc="-5" dirty="0">
                <a:latin typeface="Carlito"/>
                <a:cs typeface="Carlito"/>
              </a:rPr>
              <a:t>Dash</a:t>
            </a:r>
            <a:endParaRPr sz="2200" dirty="0">
              <a:latin typeface="Carlito"/>
              <a:cs typeface="Carlito"/>
            </a:endParaRPr>
          </a:p>
          <a:p>
            <a:pPr marL="241300" indent="-229235">
              <a:lnSpc>
                <a:spcPct val="100000"/>
              </a:lnSpc>
              <a:spcBef>
                <a:spcPts val="1440"/>
              </a:spcBef>
              <a:buFont typeface="Arial"/>
              <a:buChar char="•"/>
              <a:tabLst>
                <a:tab pos="240665" algn="l"/>
                <a:tab pos="241935" algn="l"/>
              </a:tabLst>
            </a:pPr>
            <a:r>
              <a:rPr sz="2200" spc="-40" dirty="0">
                <a:latin typeface="Carlito"/>
                <a:cs typeface="Carlito"/>
              </a:rPr>
              <a:t>Perform </a:t>
            </a:r>
            <a:r>
              <a:rPr sz="2200" spc="-25" dirty="0">
                <a:latin typeface="Carlito"/>
                <a:cs typeface="Carlito"/>
              </a:rPr>
              <a:t>predictive </a:t>
            </a:r>
            <a:r>
              <a:rPr sz="2200" spc="-20" dirty="0">
                <a:latin typeface="Carlito"/>
                <a:cs typeface="Carlito"/>
              </a:rPr>
              <a:t>analysis </a:t>
            </a:r>
            <a:r>
              <a:rPr sz="2200" spc="-15" dirty="0">
                <a:latin typeface="Carlito"/>
                <a:cs typeface="Carlito"/>
              </a:rPr>
              <a:t>using </a:t>
            </a:r>
            <a:r>
              <a:rPr sz="2200" spc="-20" dirty="0">
                <a:latin typeface="Carlito"/>
                <a:cs typeface="Carlito"/>
              </a:rPr>
              <a:t>classification</a:t>
            </a:r>
            <a:r>
              <a:rPr sz="2200" spc="170" dirty="0">
                <a:latin typeface="Carlito"/>
                <a:cs typeface="Carlito"/>
              </a:rPr>
              <a:t> </a:t>
            </a:r>
            <a:r>
              <a:rPr sz="2200" spc="-5" dirty="0">
                <a:latin typeface="Carlito"/>
                <a:cs typeface="Carlito"/>
              </a:rPr>
              <a:t>models</a:t>
            </a:r>
            <a:endParaRPr sz="2200" dirty="0">
              <a:latin typeface="Carlito"/>
              <a:cs typeface="Carlito"/>
            </a:endParaRPr>
          </a:p>
          <a:p>
            <a:pPr marL="698500" lvl="1" indent="-229235">
              <a:lnSpc>
                <a:spcPct val="100000"/>
              </a:lnSpc>
              <a:spcBef>
                <a:spcPts val="325"/>
              </a:spcBef>
              <a:buFont typeface="Arial"/>
              <a:buChar char="•"/>
              <a:tabLst>
                <a:tab pos="697865" algn="l"/>
                <a:tab pos="699135" algn="l"/>
              </a:tabLst>
            </a:pPr>
            <a:r>
              <a:rPr sz="1800" spc="-45" dirty="0">
                <a:latin typeface="Carlito"/>
                <a:cs typeface="Carlito"/>
              </a:rPr>
              <a:t>Tuned </a:t>
            </a:r>
            <a:r>
              <a:rPr sz="1800" dirty="0">
                <a:latin typeface="Carlito"/>
                <a:cs typeface="Carlito"/>
              </a:rPr>
              <a:t>models </a:t>
            </a:r>
            <a:r>
              <a:rPr sz="1800" spc="-5" dirty="0">
                <a:latin typeface="Carlito"/>
                <a:cs typeface="Carlito"/>
              </a:rPr>
              <a:t>using</a:t>
            </a:r>
            <a:r>
              <a:rPr sz="1800" spc="10" dirty="0">
                <a:latin typeface="Carlito"/>
                <a:cs typeface="Carlito"/>
              </a:rPr>
              <a:t> </a:t>
            </a:r>
            <a:r>
              <a:rPr sz="1800" spc="-20" dirty="0">
                <a:latin typeface="Carlito"/>
                <a:cs typeface="Carlito"/>
              </a:rPr>
              <a:t>GridSearchCV</a:t>
            </a:r>
            <a:endParaRPr sz="1800" dirty="0">
              <a:latin typeface="Carlito"/>
              <a:cs typeface="Carlito"/>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object 4">
            <a:extLst>
              <a:ext uri="{FF2B5EF4-FFF2-40B4-BE49-F238E27FC236}">
                <a16:creationId xmlns:a16="http://schemas.microsoft.com/office/drawing/2014/main" id="{699A3BC5-5881-48EA-A1BF-95F4EF49DB3E}"/>
              </a:ext>
            </a:extLst>
          </p:cNvPr>
          <p:cNvSpPr txBox="1"/>
          <p:nvPr/>
        </p:nvSpPr>
        <p:spPr>
          <a:xfrm>
            <a:off x="770011" y="1382117"/>
            <a:ext cx="9899650" cy="4844275"/>
          </a:xfrm>
          <a:prstGeom prst="rect">
            <a:avLst/>
          </a:prstGeom>
        </p:spPr>
        <p:txBody>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dirty="0"/>
              <a:t>Data collection process involved a combination of API requests from Space X public API and web  scraping data from a table in Space X’s Wikipedia entry.</a:t>
            </a:r>
          </a:p>
          <a:p>
            <a:r>
              <a:rPr dirty="0"/>
              <a:t>The next slide will show the flowchart of data collection from API and the one after will show  the flowchart of data collection from webscraping.</a:t>
            </a:r>
          </a:p>
          <a:p>
            <a:r>
              <a:rPr dirty="0"/>
              <a:t>Space X API Data Columns:</a:t>
            </a:r>
          </a:p>
          <a:p>
            <a:r>
              <a:rPr dirty="0"/>
              <a:t>FlightNumber, Date, BoosterVersion, PayloadMass, Orbit, LaunchSite, Outcome, Flights, GridFins,</a:t>
            </a:r>
          </a:p>
          <a:p>
            <a:r>
              <a:rPr dirty="0"/>
              <a:t>Reused, Legs, LandingPad, Block, ReusedCount, Serial, Longitude, Latitude</a:t>
            </a:r>
          </a:p>
          <a:p>
            <a:r>
              <a:rPr dirty="0"/>
              <a:t>Wikipedia Webscrape Data Columns:</a:t>
            </a:r>
          </a:p>
          <a:p>
            <a:r>
              <a:rPr dirty="0"/>
              <a:t>Flight No., Launch site, Payload, PayloadMass, Orbit, Customer, Launch outcome, Version  Booster, Booster landing, Date, Time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04258" cy="6858000"/>
            <a:chOff x="0" y="0"/>
            <a:chExt cx="4104258"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0B49CB"/>
            </a:solidFill>
          </p:spPr>
          <p:style>
            <a:lnRef idx="3">
              <a:schemeClr val="lt1"/>
            </a:lnRef>
            <a:fillRef idx="1">
              <a:schemeClr val="accent4"/>
            </a:fillRef>
            <a:effectRef idx="1">
              <a:schemeClr val="accent4"/>
            </a:effectRef>
            <a:fontRef idx="minor">
              <a:schemeClr val="lt1"/>
            </a:fontRef>
          </p:style>
          <p:txBody>
            <a:bodyPr wrap="square" lIns="0" tIns="0" rIns="0" bIns="0" rtlCol="0"/>
            <a:lstStyle/>
            <a:p>
              <a:endParaRPr dirty="0"/>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425" dirty="0">
                <a:solidFill>
                  <a:srgbClr val="FFFFFF"/>
                </a:solidFill>
                <a:latin typeface="Arial"/>
                <a:cs typeface="Arial"/>
              </a:rPr>
              <a:t>SpaceX</a:t>
            </a:r>
            <a:r>
              <a:rPr sz="3600" spc="-385" dirty="0">
                <a:solidFill>
                  <a:srgbClr val="FFFFFF"/>
                </a:solidFill>
                <a:latin typeface="Arial"/>
                <a:cs typeface="Arial"/>
              </a:rPr>
              <a:t> API</a:t>
            </a:r>
            <a:endParaRPr sz="3600">
              <a:latin typeface="Arial"/>
              <a:cs typeface="Arial"/>
            </a:endParaRPr>
          </a:p>
        </p:txBody>
      </p:sp>
      <p:sp>
        <p:nvSpPr>
          <p:cNvPr id="6" name="object 6"/>
          <p:cNvSpPr/>
          <p:nvPr/>
        </p:nvSpPr>
        <p:spPr>
          <a:xfrm>
            <a:off x="5062728" y="1754123"/>
            <a:ext cx="237744" cy="1389888"/>
          </a:xfrm>
          <a:prstGeom prst="rect">
            <a:avLst/>
          </a:prstGeom>
          <a:solidFill>
            <a:srgbClr val="3A6483"/>
          </a:solidFill>
        </p:spPr>
        <p:txBody>
          <a:bodyPr wrap="square" lIns="0" tIns="0" rIns="0" bIns="0" rtlCol="0"/>
          <a:lstStyle/>
          <a:p>
            <a:endParaRPr b="1">
              <a:effectLst>
                <a:outerShdw blurRad="38100" dist="38100" dir="2700000" algn="tl">
                  <a:srgbClr val="000000">
                    <a:alpha val="43137"/>
                  </a:srgbClr>
                </a:outerShdw>
              </a:effectLst>
            </a:endParaRPr>
          </a:p>
        </p:txBody>
      </p:sp>
      <p:grpSp>
        <p:nvGrpSpPr>
          <p:cNvPr id="7" name="object 7"/>
          <p:cNvGrpSpPr/>
          <p:nvPr/>
        </p:nvGrpSpPr>
        <p:grpSpPr>
          <a:xfrm>
            <a:off x="4782311" y="1478280"/>
            <a:ext cx="1851660" cy="1607820"/>
            <a:chOff x="4782311" y="1478280"/>
            <a:chExt cx="1851660" cy="1607820"/>
          </a:xfrm>
          <a:solidFill>
            <a:srgbClr val="3A6483"/>
          </a:solidFill>
        </p:grpSpPr>
        <p:sp>
          <p:nvSpPr>
            <p:cNvPr id="8" name="object 8"/>
            <p:cNvSpPr/>
            <p:nvPr/>
          </p:nvSpPr>
          <p:spPr>
            <a:xfrm>
              <a:off x="5084063" y="1766316"/>
              <a:ext cx="158496" cy="1319784"/>
            </a:xfrm>
            <a:prstGeom prst="rect">
              <a:avLst/>
            </a:prstGeom>
            <a:solidFill>
              <a:schemeClr val="accent4">
                <a:lumMod val="60000"/>
                <a:lumOff val="40000"/>
              </a:schemeClr>
            </a:solidFill>
            <a:ln>
              <a:solidFill>
                <a:srgbClr val="FFC000"/>
              </a:solidFill>
            </a:ln>
          </p:spPr>
          <p:txBody>
            <a:bodyPr wrap="square" lIns="0" tIns="0" rIns="0" bIns="0" rtlCol="0"/>
            <a:lstStyle/>
            <a:p>
              <a:endParaRPr b="1">
                <a:effectLst>
                  <a:outerShdw blurRad="38100" dist="38100" dir="2700000" algn="tl">
                    <a:srgbClr val="000000">
                      <a:alpha val="43137"/>
                    </a:srgbClr>
                  </a:outerShdw>
                </a:effectLst>
              </a:endParaRPr>
            </a:p>
          </p:txBody>
        </p:sp>
        <p:sp>
          <p:nvSpPr>
            <p:cNvPr id="9" name="object 9"/>
            <p:cNvSpPr/>
            <p:nvPr/>
          </p:nvSpPr>
          <p:spPr>
            <a:xfrm>
              <a:off x="4782311" y="1478280"/>
              <a:ext cx="1851660" cy="1143000"/>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10" name="object 10"/>
            <p:cNvSpPr/>
            <p:nvPr/>
          </p:nvSpPr>
          <p:spPr>
            <a:xfrm>
              <a:off x="4888991" y="1719072"/>
              <a:ext cx="1677923" cy="696467"/>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11" name="object 11"/>
            <p:cNvSpPr/>
            <p:nvPr/>
          </p:nvSpPr>
          <p:spPr>
            <a:xfrm>
              <a:off x="4803647" y="1499616"/>
              <a:ext cx="1772411" cy="106375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12" name="object 12"/>
          <p:cNvSpPr txBox="1"/>
          <p:nvPr/>
        </p:nvSpPr>
        <p:spPr>
          <a:xfrm>
            <a:off x="5015865" y="1766061"/>
            <a:ext cx="1327150" cy="462915"/>
          </a:xfrm>
          <a:prstGeom prst="rect">
            <a:avLst/>
          </a:prstGeom>
          <a:solidFill>
            <a:srgbClr val="3A6483"/>
          </a:solidFill>
        </p:spPr>
        <p:txBody>
          <a:bodyPr vert="horz" wrap="square" lIns="0" tIns="36195" rIns="0" bIns="0" rtlCol="0">
            <a:spAutoFit/>
          </a:bodyPr>
          <a:lstStyle/>
          <a:p>
            <a:pPr marL="479425" marR="5080" indent="-466725">
              <a:lnSpc>
                <a:spcPts val="1639"/>
              </a:lnSpc>
              <a:spcBef>
                <a:spcPts val="285"/>
              </a:spcBef>
            </a:pPr>
            <a:r>
              <a:rPr sz="1500" b="1" spc="-5" dirty="0">
                <a:solidFill>
                  <a:srgbClr val="FFFFFF"/>
                </a:solidFill>
                <a:effectLst>
                  <a:outerShdw blurRad="38100" dist="38100" dir="2700000" algn="tl">
                    <a:srgbClr val="000000">
                      <a:alpha val="43137"/>
                    </a:srgbClr>
                  </a:outerShdw>
                </a:effectLst>
                <a:latin typeface="Carlito"/>
                <a:cs typeface="Carlito"/>
              </a:rPr>
              <a:t>Request </a:t>
            </a:r>
            <a:r>
              <a:rPr sz="1500" b="1" spc="-10" dirty="0">
                <a:solidFill>
                  <a:srgbClr val="FFFFFF"/>
                </a:solidFill>
                <a:effectLst>
                  <a:outerShdw blurRad="38100" dist="38100" dir="2700000" algn="tl">
                    <a:srgbClr val="000000">
                      <a:alpha val="43137"/>
                    </a:srgbClr>
                  </a:outerShdw>
                </a:effectLst>
                <a:latin typeface="Carlito"/>
                <a:cs typeface="Carlito"/>
              </a:rPr>
              <a:t>(Space</a:t>
            </a:r>
            <a:r>
              <a:rPr sz="1500" b="1" spc="-240" dirty="0">
                <a:solidFill>
                  <a:srgbClr val="FFFFFF"/>
                </a:solidFill>
                <a:effectLst>
                  <a:outerShdw blurRad="38100" dist="38100" dir="2700000" algn="tl">
                    <a:srgbClr val="000000">
                      <a:alpha val="43137"/>
                    </a:srgbClr>
                  </a:outerShdw>
                </a:effectLst>
                <a:latin typeface="Carlito"/>
                <a:cs typeface="Carlito"/>
              </a:rPr>
              <a:t> </a:t>
            </a:r>
            <a:r>
              <a:rPr sz="1500" b="1" dirty="0">
                <a:solidFill>
                  <a:srgbClr val="FFFFFF"/>
                </a:solidFill>
                <a:effectLst>
                  <a:outerShdw blurRad="38100" dist="38100" dir="2700000" algn="tl">
                    <a:srgbClr val="000000">
                      <a:alpha val="43137"/>
                    </a:srgbClr>
                  </a:outerShdw>
                </a:effectLst>
                <a:latin typeface="Carlito"/>
                <a:cs typeface="Carlito"/>
              </a:rPr>
              <a:t>X  APIs)</a:t>
            </a:r>
            <a:endParaRPr sz="1500" b="1">
              <a:effectLst>
                <a:outerShdw blurRad="38100" dist="38100" dir="2700000" algn="tl">
                  <a:srgbClr val="000000">
                    <a:alpha val="43137"/>
                  </a:srgbClr>
                </a:outerShdw>
              </a:effectLst>
              <a:latin typeface="Carlito"/>
              <a:cs typeface="Carlito"/>
            </a:endParaRPr>
          </a:p>
        </p:txBody>
      </p:sp>
      <p:grpSp>
        <p:nvGrpSpPr>
          <p:cNvPr id="13" name="object 13"/>
          <p:cNvGrpSpPr/>
          <p:nvPr/>
        </p:nvGrpSpPr>
        <p:grpSpPr>
          <a:xfrm>
            <a:off x="4782311" y="2807207"/>
            <a:ext cx="1851660" cy="1666239"/>
            <a:chOff x="4782311" y="2807207"/>
            <a:chExt cx="1851660" cy="1666239"/>
          </a:xfrm>
          <a:solidFill>
            <a:srgbClr val="3A6483"/>
          </a:solidFill>
        </p:grpSpPr>
        <p:sp>
          <p:nvSpPr>
            <p:cNvPr id="14" name="object 14"/>
            <p:cNvSpPr/>
            <p:nvPr/>
          </p:nvSpPr>
          <p:spPr>
            <a:xfrm>
              <a:off x="5062727" y="3073907"/>
              <a:ext cx="237744" cy="139903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15" name="object 15"/>
            <p:cNvSpPr/>
            <p:nvPr/>
          </p:nvSpPr>
          <p:spPr>
            <a:xfrm>
              <a:off x="5084063" y="3095243"/>
              <a:ext cx="158496" cy="1319784"/>
            </a:xfrm>
            <a:prstGeom prst="rect">
              <a:avLst/>
            </a:prstGeom>
            <a:solidFill>
              <a:schemeClr val="accent4">
                <a:lumMod val="60000"/>
                <a:lumOff val="40000"/>
              </a:schemeClr>
            </a:solidFill>
            <a:ln>
              <a:solidFill>
                <a:srgbClr val="FFC000"/>
              </a:solidFill>
            </a:ln>
          </p:spPr>
          <p:txBody>
            <a:bodyPr wrap="square" lIns="0" tIns="0" rIns="0" bIns="0" rtlCol="0"/>
            <a:lstStyle/>
            <a:p>
              <a:endParaRPr b="1">
                <a:effectLst>
                  <a:outerShdw blurRad="38100" dist="38100" dir="2700000" algn="tl">
                    <a:srgbClr val="000000">
                      <a:alpha val="43137"/>
                    </a:srgbClr>
                  </a:outerShdw>
                </a:effectLst>
              </a:endParaRPr>
            </a:p>
          </p:txBody>
        </p:sp>
        <p:sp>
          <p:nvSpPr>
            <p:cNvPr id="16" name="object 16"/>
            <p:cNvSpPr/>
            <p:nvPr/>
          </p:nvSpPr>
          <p:spPr>
            <a:xfrm>
              <a:off x="4782311" y="2807207"/>
              <a:ext cx="1851660" cy="1143000"/>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17" name="object 17"/>
            <p:cNvSpPr/>
            <p:nvPr/>
          </p:nvSpPr>
          <p:spPr>
            <a:xfrm>
              <a:off x="4888991" y="2839211"/>
              <a:ext cx="1677923" cy="1115568"/>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18" name="object 18"/>
            <p:cNvSpPr/>
            <p:nvPr/>
          </p:nvSpPr>
          <p:spPr>
            <a:xfrm>
              <a:off x="4803647" y="2828543"/>
              <a:ext cx="1772411" cy="106375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19" name="object 19"/>
          <p:cNvSpPr txBox="1"/>
          <p:nvPr/>
        </p:nvSpPr>
        <p:spPr>
          <a:xfrm>
            <a:off x="5015865" y="2886583"/>
            <a:ext cx="1332865" cy="882015"/>
          </a:xfrm>
          <a:prstGeom prst="rect">
            <a:avLst/>
          </a:prstGeom>
          <a:solidFill>
            <a:srgbClr val="3A6483"/>
          </a:solidFill>
        </p:spPr>
        <p:txBody>
          <a:bodyPr vert="horz" wrap="square" lIns="0" tIns="31750" rIns="0" bIns="0" rtlCol="0">
            <a:spAutoFit/>
          </a:bodyPr>
          <a:lstStyle/>
          <a:p>
            <a:pPr marL="12700" marR="5080" indent="4445" algn="ctr">
              <a:lnSpc>
                <a:spcPct val="91600"/>
              </a:lnSpc>
              <a:spcBef>
                <a:spcPts val="250"/>
              </a:spcBef>
            </a:pPr>
            <a:r>
              <a:rPr sz="1500" b="1" dirty="0">
                <a:solidFill>
                  <a:srgbClr val="FFFFFF"/>
                </a:solidFill>
                <a:effectLst>
                  <a:outerShdw blurRad="38100" dist="38100" dir="2700000" algn="tl">
                    <a:srgbClr val="000000">
                      <a:alpha val="43137"/>
                    </a:srgbClr>
                  </a:outerShdw>
                </a:effectLst>
                <a:latin typeface="Carlito"/>
                <a:cs typeface="Carlito"/>
              </a:rPr>
              <a:t>.JSON </a:t>
            </a:r>
            <a:r>
              <a:rPr sz="1500" b="1" spc="-5" dirty="0">
                <a:solidFill>
                  <a:srgbClr val="FFFFFF"/>
                </a:solidFill>
                <a:effectLst>
                  <a:outerShdw blurRad="38100" dist="38100" dir="2700000" algn="tl">
                    <a:srgbClr val="000000">
                      <a:alpha val="43137"/>
                    </a:srgbClr>
                  </a:outerShdw>
                </a:effectLst>
                <a:latin typeface="Carlito"/>
                <a:cs typeface="Carlito"/>
              </a:rPr>
              <a:t>file </a:t>
            </a:r>
            <a:r>
              <a:rPr sz="1500" b="1" dirty="0">
                <a:solidFill>
                  <a:srgbClr val="FFFFFF"/>
                </a:solidFill>
                <a:effectLst>
                  <a:outerShdw blurRad="38100" dist="38100" dir="2700000" algn="tl">
                    <a:srgbClr val="000000">
                      <a:alpha val="43137"/>
                    </a:srgbClr>
                  </a:outerShdw>
                </a:effectLst>
                <a:latin typeface="Carlito"/>
                <a:cs typeface="Carlito"/>
              </a:rPr>
              <a:t>+  </a:t>
            </a:r>
            <a:r>
              <a:rPr sz="1500" b="1" spc="-10" dirty="0">
                <a:solidFill>
                  <a:srgbClr val="FFFFFF"/>
                </a:solidFill>
                <a:effectLst>
                  <a:outerShdw blurRad="38100" dist="38100" dir="2700000" algn="tl">
                    <a:srgbClr val="000000">
                      <a:alpha val="43137"/>
                    </a:srgbClr>
                  </a:outerShdw>
                </a:effectLst>
                <a:latin typeface="Carlito"/>
                <a:cs typeface="Carlito"/>
              </a:rPr>
              <a:t>Lists(Launch</a:t>
            </a:r>
            <a:r>
              <a:rPr sz="1500" b="1" spc="-125" dirty="0">
                <a:solidFill>
                  <a:srgbClr val="FFFFFF"/>
                </a:solidFill>
                <a:effectLst>
                  <a:outerShdw blurRad="38100" dist="38100" dir="2700000" algn="tl">
                    <a:srgbClr val="000000">
                      <a:alpha val="43137"/>
                    </a:srgbClr>
                  </a:outerShdw>
                </a:effectLst>
                <a:latin typeface="Carlito"/>
                <a:cs typeface="Carlito"/>
              </a:rPr>
              <a:t> </a:t>
            </a:r>
            <a:r>
              <a:rPr sz="1500" b="1" spc="-10" dirty="0">
                <a:solidFill>
                  <a:srgbClr val="FFFFFF"/>
                </a:solidFill>
                <a:effectLst>
                  <a:outerShdw blurRad="38100" dist="38100" dir="2700000" algn="tl">
                    <a:srgbClr val="000000">
                      <a:alpha val="43137"/>
                    </a:srgbClr>
                  </a:outerShdw>
                </a:effectLst>
                <a:latin typeface="Carlito"/>
                <a:cs typeface="Carlito"/>
              </a:rPr>
              <a:t>Site,  </a:t>
            </a:r>
            <a:r>
              <a:rPr sz="1500" b="1" spc="-5" dirty="0">
                <a:solidFill>
                  <a:srgbClr val="FFFFFF"/>
                </a:solidFill>
                <a:effectLst>
                  <a:outerShdw blurRad="38100" dist="38100" dir="2700000" algn="tl">
                    <a:srgbClr val="000000">
                      <a:alpha val="43137"/>
                    </a:srgbClr>
                  </a:outerShdw>
                </a:effectLst>
                <a:latin typeface="Carlito"/>
                <a:cs typeface="Carlito"/>
              </a:rPr>
              <a:t>Booster </a:t>
            </a:r>
            <a:r>
              <a:rPr sz="1500" b="1" spc="-25" dirty="0">
                <a:solidFill>
                  <a:srgbClr val="FFFFFF"/>
                </a:solidFill>
                <a:effectLst>
                  <a:outerShdw blurRad="38100" dist="38100" dir="2700000" algn="tl">
                    <a:srgbClr val="000000">
                      <a:alpha val="43137"/>
                    </a:srgbClr>
                  </a:outerShdw>
                </a:effectLst>
                <a:latin typeface="Carlito"/>
                <a:cs typeface="Carlito"/>
              </a:rPr>
              <a:t>Version,  </a:t>
            </a:r>
            <a:r>
              <a:rPr sz="1500" b="1" spc="-20" dirty="0">
                <a:solidFill>
                  <a:srgbClr val="FFFFFF"/>
                </a:solidFill>
                <a:effectLst>
                  <a:outerShdw blurRad="38100" dist="38100" dir="2700000" algn="tl">
                    <a:srgbClr val="000000">
                      <a:alpha val="43137"/>
                    </a:srgbClr>
                  </a:outerShdw>
                </a:effectLst>
                <a:latin typeface="Carlito"/>
                <a:cs typeface="Carlito"/>
              </a:rPr>
              <a:t>Payload</a:t>
            </a:r>
            <a:r>
              <a:rPr sz="1500" b="1" spc="-75" dirty="0">
                <a:solidFill>
                  <a:srgbClr val="FFFFFF"/>
                </a:solidFill>
                <a:effectLst>
                  <a:outerShdw blurRad="38100" dist="38100" dir="2700000" algn="tl">
                    <a:srgbClr val="000000">
                      <a:alpha val="43137"/>
                    </a:srgbClr>
                  </a:outerShdw>
                </a:effectLst>
                <a:latin typeface="Carlito"/>
                <a:cs typeface="Carlito"/>
              </a:rPr>
              <a:t> </a:t>
            </a:r>
            <a:r>
              <a:rPr sz="1500" b="1" spc="-15" dirty="0">
                <a:solidFill>
                  <a:srgbClr val="FFFFFF"/>
                </a:solidFill>
                <a:effectLst>
                  <a:outerShdw blurRad="38100" dist="38100" dir="2700000" algn="tl">
                    <a:srgbClr val="000000">
                      <a:alpha val="43137"/>
                    </a:srgbClr>
                  </a:outerShdw>
                </a:effectLst>
                <a:latin typeface="Carlito"/>
                <a:cs typeface="Carlito"/>
              </a:rPr>
              <a:t>Data)</a:t>
            </a:r>
            <a:endParaRPr sz="1500" b="1">
              <a:effectLst>
                <a:outerShdw blurRad="38100" dist="38100" dir="2700000" algn="tl">
                  <a:srgbClr val="000000">
                    <a:alpha val="43137"/>
                  </a:srgbClr>
                </a:outerShdw>
              </a:effectLst>
              <a:latin typeface="Carlito"/>
              <a:cs typeface="Carlito"/>
            </a:endParaRPr>
          </a:p>
        </p:txBody>
      </p:sp>
      <p:grpSp>
        <p:nvGrpSpPr>
          <p:cNvPr id="20" name="object 20"/>
          <p:cNvGrpSpPr/>
          <p:nvPr/>
        </p:nvGrpSpPr>
        <p:grpSpPr>
          <a:xfrm>
            <a:off x="4782311" y="4137659"/>
            <a:ext cx="2790825" cy="1141730"/>
            <a:chOff x="4782311" y="4137659"/>
            <a:chExt cx="2790825" cy="1141730"/>
          </a:xfrm>
          <a:solidFill>
            <a:srgbClr val="3A6483"/>
          </a:solidFill>
        </p:grpSpPr>
        <p:sp>
          <p:nvSpPr>
            <p:cNvPr id="21" name="object 21"/>
            <p:cNvSpPr/>
            <p:nvPr/>
          </p:nvSpPr>
          <p:spPr>
            <a:xfrm>
              <a:off x="5146547" y="4319015"/>
              <a:ext cx="2426207" cy="239268"/>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22" name="object 22"/>
            <p:cNvSpPr/>
            <p:nvPr/>
          </p:nvSpPr>
          <p:spPr>
            <a:xfrm>
              <a:off x="5167883" y="4340351"/>
              <a:ext cx="2346960" cy="160019"/>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23" name="object 23"/>
            <p:cNvSpPr/>
            <p:nvPr/>
          </p:nvSpPr>
          <p:spPr>
            <a:xfrm>
              <a:off x="4782311" y="4137659"/>
              <a:ext cx="1851660" cy="1141476"/>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24" name="object 24"/>
            <p:cNvSpPr/>
            <p:nvPr/>
          </p:nvSpPr>
          <p:spPr>
            <a:xfrm>
              <a:off x="4850891" y="4273295"/>
              <a:ext cx="1755648" cy="905256"/>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25" name="object 25"/>
            <p:cNvSpPr/>
            <p:nvPr/>
          </p:nvSpPr>
          <p:spPr>
            <a:xfrm>
              <a:off x="4803647" y="4158995"/>
              <a:ext cx="1772411" cy="1062227"/>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26" name="object 26"/>
          <p:cNvSpPr txBox="1"/>
          <p:nvPr/>
        </p:nvSpPr>
        <p:spPr>
          <a:xfrm>
            <a:off x="4977765" y="4320920"/>
            <a:ext cx="1403985" cy="664845"/>
          </a:xfrm>
          <a:prstGeom prst="rect">
            <a:avLst/>
          </a:prstGeom>
          <a:solidFill>
            <a:srgbClr val="3A6483"/>
          </a:solidFill>
        </p:spPr>
        <p:txBody>
          <a:bodyPr vert="horz" wrap="square" lIns="0" tIns="35560" rIns="0" bIns="0" rtlCol="0">
            <a:spAutoFit/>
          </a:bodyPr>
          <a:lstStyle/>
          <a:p>
            <a:pPr marL="12700" marR="5080" algn="ctr">
              <a:lnSpc>
                <a:spcPct val="89800"/>
              </a:lnSpc>
              <a:spcBef>
                <a:spcPts val="280"/>
              </a:spcBef>
            </a:pPr>
            <a:r>
              <a:rPr sz="1500" b="1" spc="-10" dirty="0">
                <a:solidFill>
                  <a:srgbClr val="FFFFFF"/>
                </a:solidFill>
                <a:effectLst>
                  <a:outerShdw blurRad="38100" dist="38100" dir="2700000" algn="tl">
                    <a:srgbClr val="000000">
                      <a:alpha val="43137"/>
                    </a:srgbClr>
                  </a:outerShdw>
                </a:effectLst>
                <a:latin typeface="Carlito"/>
                <a:cs typeface="Carlito"/>
              </a:rPr>
              <a:t>Json_normalize</a:t>
            </a:r>
            <a:r>
              <a:rPr sz="1500" b="1" spc="-170" dirty="0">
                <a:solidFill>
                  <a:srgbClr val="FFFFFF"/>
                </a:solidFill>
                <a:effectLst>
                  <a:outerShdw blurRad="38100" dist="38100" dir="2700000" algn="tl">
                    <a:srgbClr val="000000">
                      <a:alpha val="43137"/>
                    </a:srgbClr>
                  </a:outerShdw>
                </a:effectLst>
                <a:latin typeface="Carlito"/>
                <a:cs typeface="Carlito"/>
              </a:rPr>
              <a:t> </a:t>
            </a:r>
            <a:r>
              <a:rPr sz="1500" b="1" spc="-25" dirty="0">
                <a:solidFill>
                  <a:srgbClr val="FFFFFF"/>
                </a:solidFill>
                <a:effectLst>
                  <a:outerShdw blurRad="38100" dist="38100" dir="2700000" algn="tl">
                    <a:srgbClr val="000000">
                      <a:alpha val="43137"/>
                    </a:srgbClr>
                  </a:outerShdw>
                </a:effectLst>
                <a:latin typeface="Carlito"/>
                <a:cs typeface="Carlito"/>
              </a:rPr>
              <a:t>to  </a:t>
            </a:r>
            <a:r>
              <a:rPr sz="1500" b="1" spc="-20" dirty="0">
                <a:solidFill>
                  <a:srgbClr val="FFFFFF"/>
                </a:solidFill>
                <a:effectLst>
                  <a:outerShdw blurRad="38100" dist="38100" dir="2700000" algn="tl">
                    <a:srgbClr val="000000">
                      <a:alpha val="43137"/>
                    </a:srgbClr>
                  </a:outerShdw>
                </a:effectLst>
                <a:latin typeface="Carlito"/>
                <a:cs typeface="Carlito"/>
              </a:rPr>
              <a:t>DataFrame data  from</a:t>
            </a:r>
            <a:r>
              <a:rPr sz="1500" b="1" spc="-45" dirty="0">
                <a:solidFill>
                  <a:srgbClr val="FFFFFF"/>
                </a:solidFill>
                <a:effectLst>
                  <a:outerShdw blurRad="38100" dist="38100" dir="2700000" algn="tl">
                    <a:srgbClr val="000000">
                      <a:alpha val="43137"/>
                    </a:srgbClr>
                  </a:outerShdw>
                </a:effectLst>
                <a:latin typeface="Carlito"/>
                <a:cs typeface="Carlito"/>
              </a:rPr>
              <a:t> </a:t>
            </a:r>
            <a:r>
              <a:rPr sz="1500" b="1" dirty="0">
                <a:solidFill>
                  <a:srgbClr val="FFFFFF"/>
                </a:solidFill>
                <a:effectLst>
                  <a:outerShdw blurRad="38100" dist="38100" dir="2700000" algn="tl">
                    <a:srgbClr val="000000">
                      <a:alpha val="43137"/>
                    </a:srgbClr>
                  </a:outerShdw>
                </a:effectLst>
                <a:latin typeface="Carlito"/>
                <a:cs typeface="Carlito"/>
              </a:rPr>
              <a:t>JSON</a:t>
            </a:r>
            <a:endParaRPr sz="1500" b="1">
              <a:effectLst>
                <a:outerShdw blurRad="38100" dist="38100" dir="2700000" algn="tl">
                  <a:srgbClr val="000000">
                    <a:alpha val="43137"/>
                  </a:srgbClr>
                </a:outerShdw>
              </a:effectLst>
              <a:latin typeface="Carlito"/>
              <a:cs typeface="Carlito"/>
            </a:endParaRPr>
          </a:p>
        </p:txBody>
      </p:sp>
      <p:grpSp>
        <p:nvGrpSpPr>
          <p:cNvPr id="27" name="object 27"/>
          <p:cNvGrpSpPr/>
          <p:nvPr/>
        </p:nvGrpSpPr>
        <p:grpSpPr>
          <a:xfrm>
            <a:off x="7139940" y="3073907"/>
            <a:ext cx="1859280" cy="2205355"/>
            <a:chOff x="7139940" y="3073907"/>
            <a:chExt cx="1859280" cy="2205355"/>
          </a:xfrm>
          <a:solidFill>
            <a:srgbClr val="3A6483"/>
          </a:solidFill>
        </p:grpSpPr>
        <p:sp>
          <p:nvSpPr>
            <p:cNvPr id="28" name="object 28"/>
            <p:cNvSpPr/>
            <p:nvPr/>
          </p:nvSpPr>
          <p:spPr>
            <a:xfrm>
              <a:off x="7418832" y="3073907"/>
              <a:ext cx="239268" cy="139903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29" name="object 29"/>
            <p:cNvSpPr/>
            <p:nvPr/>
          </p:nvSpPr>
          <p:spPr>
            <a:xfrm>
              <a:off x="7440168" y="3095243"/>
              <a:ext cx="160020" cy="1319784"/>
            </a:xfrm>
            <a:prstGeom prst="rect">
              <a:avLst/>
            </a:prstGeom>
            <a:solidFill>
              <a:schemeClr val="accent4">
                <a:lumMod val="60000"/>
                <a:lumOff val="40000"/>
              </a:schemeClr>
            </a:solidFill>
            <a:ln>
              <a:solidFill>
                <a:srgbClr val="FFC000"/>
              </a:solidFill>
            </a:ln>
          </p:spPr>
          <p:txBody>
            <a:bodyPr wrap="square" lIns="0" tIns="0" rIns="0" bIns="0" rtlCol="0"/>
            <a:lstStyle/>
            <a:p>
              <a:endParaRPr b="1">
                <a:effectLst>
                  <a:outerShdw blurRad="38100" dist="38100" dir="2700000" algn="tl">
                    <a:srgbClr val="000000">
                      <a:alpha val="43137"/>
                    </a:srgbClr>
                  </a:outerShdw>
                </a:effectLst>
              </a:endParaRPr>
            </a:p>
          </p:txBody>
        </p:sp>
        <p:sp>
          <p:nvSpPr>
            <p:cNvPr id="30" name="object 30"/>
            <p:cNvSpPr/>
            <p:nvPr/>
          </p:nvSpPr>
          <p:spPr>
            <a:xfrm>
              <a:off x="7139940" y="4137659"/>
              <a:ext cx="1851659" cy="1141476"/>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31" name="object 31"/>
            <p:cNvSpPr/>
            <p:nvPr/>
          </p:nvSpPr>
          <p:spPr>
            <a:xfrm>
              <a:off x="7173468" y="4378451"/>
              <a:ext cx="1825752" cy="694944"/>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32" name="object 32"/>
            <p:cNvSpPr/>
            <p:nvPr/>
          </p:nvSpPr>
          <p:spPr>
            <a:xfrm>
              <a:off x="7161276" y="4158995"/>
              <a:ext cx="1772412" cy="1062227"/>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33" name="object 33"/>
          <p:cNvSpPr txBox="1"/>
          <p:nvPr/>
        </p:nvSpPr>
        <p:spPr>
          <a:xfrm>
            <a:off x="7300721" y="4425442"/>
            <a:ext cx="1483995" cy="446917"/>
          </a:xfrm>
          <a:prstGeom prst="rect">
            <a:avLst/>
          </a:prstGeom>
          <a:solidFill>
            <a:srgbClr val="3A6483"/>
          </a:solidFill>
        </p:spPr>
        <p:txBody>
          <a:bodyPr vert="horz" wrap="square" lIns="0" tIns="36195" rIns="0" bIns="0" rtlCol="0">
            <a:spAutoFit/>
          </a:bodyPr>
          <a:lstStyle/>
          <a:p>
            <a:pPr marR="5080" indent="11113">
              <a:lnSpc>
                <a:spcPts val="1639"/>
              </a:lnSpc>
              <a:spcBef>
                <a:spcPts val="285"/>
              </a:spcBef>
            </a:pPr>
            <a:r>
              <a:rPr sz="1500" b="1" dirty="0">
                <a:solidFill>
                  <a:srgbClr val="FFFFFF"/>
                </a:solidFill>
                <a:effectLst>
                  <a:outerShdw blurRad="38100" dist="38100" dir="2700000" algn="tl">
                    <a:srgbClr val="000000">
                      <a:alpha val="43137"/>
                    </a:srgbClr>
                  </a:outerShdw>
                </a:effectLst>
                <a:latin typeface="Carlito"/>
                <a:cs typeface="Carlito"/>
              </a:rPr>
              <a:t>Dictionary</a:t>
            </a:r>
            <a:r>
              <a:rPr sz="1500" b="1" spc="-95" dirty="0">
                <a:solidFill>
                  <a:srgbClr val="FFFFFF"/>
                </a:solidFill>
                <a:effectLst>
                  <a:outerShdw blurRad="38100" dist="38100" dir="2700000" algn="tl">
                    <a:srgbClr val="000000">
                      <a:alpha val="43137"/>
                    </a:srgbClr>
                  </a:outerShdw>
                </a:effectLst>
                <a:latin typeface="Carlito"/>
                <a:cs typeface="Carlito"/>
              </a:rPr>
              <a:t> </a:t>
            </a:r>
            <a:r>
              <a:rPr sz="1500" b="1" spc="-25" dirty="0">
                <a:solidFill>
                  <a:srgbClr val="FFFFFF"/>
                </a:solidFill>
                <a:effectLst>
                  <a:outerShdw blurRad="38100" dist="38100" dir="2700000" algn="tl">
                    <a:srgbClr val="000000">
                      <a:alpha val="43137"/>
                    </a:srgbClr>
                  </a:outerShdw>
                </a:effectLst>
                <a:latin typeface="Carlito"/>
                <a:cs typeface="Carlito"/>
              </a:rPr>
              <a:t>relevant  </a:t>
            </a:r>
            <a:r>
              <a:rPr sz="1500" b="1" spc="-20" dirty="0">
                <a:solidFill>
                  <a:srgbClr val="FFFFFF"/>
                </a:solidFill>
                <a:effectLst>
                  <a:outerShdw blurRad="38100" dist="38100" dir="2700000" algn="tl">
                    <a:srgbClr val="000000">
                      <a:alpha val="43137"/>
                    </a:srgbClr>
                  </a:outerShdw>
                </a:effectLst>
                <a:latin typeface="Carlito"/>
                <a:cs typeface="Carlito"/>
              </a:rPr>
              <a:t>data</a:t>
            </a:r>
            <a:endParaRPr sz="1500" b="1" dirty="0">
              <a:effectLst>
                <a:outerShdw blurRad="38100" dist="38100" dir="2700000" algn="tl">
                  <a:srgbClr val="000000">
                    <a:alpha val="43137"/>
                  </a:srgbClr>
                </a:outerShdw>
              </a:effectLst>
              <a:latin typeface="Carlito"/>
              <a:cs typeface="Carlito"/>
            </a:endParaRPr>
          </a:p>
        </p:txBody>
      </p:sp>
      <p:grpSp>
        <p:nvGrpSpPr>
          <p:cNvPr id="34" name="object 34"/>
          <p:cNvGrpSpPr/>
          <p:nvPr/>
        </p:nvGrpSpPr>
        <p:grpSpPr>
          <a:xfrm>
            <a:off x="7139940" y="1744979"/>
            <a:ext cx="1868805" cy="2205355"/>
            <a:chOff x="7139940" y="1744979"/>
            <a:chExt cx="1868805" cy="2205355"/>
          </a:xfrm>
          <a:solidFill>
            <a:srgbClr val="3A6483"/>
          </a:solidFill>
        </p:grpSpPr>
        <p:sp>
          <p:nvSpPr>
            <p:cNvPr id="35" name="object 35"/>
            <p:cNvSpPr/>
            <p:nvPr/>
          </p:nvSpPr>
          <p:spPr>
            <a:xfrm>
              <a:off x="7418832" y="1744979"/>
              <a:ext cx="239268" cy="139903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36" name="object 36"/>
            <p:cNvSpPr/>
            <p:nvPr/>
          </p:nvSpPr>
          <p:spPr>
            <a:xfrm>
              <a:off x="7440168" y="1766315"/>
              <a:ext cx="160020" cy="1319784"/>
            </a:xfrm>
            <a:prstGeom prst="rect">
              <a:avLst/>
            </a:prstGeom>
            <a:solidFill>
              <a:schemeClr val="accent4">
                <a:lumMod val="60000"/>
                <a:lumOff val="40000"/>
              </a:schemeClr>
            </a:solidFill>
            <a:ln>
              <a:solidFill>
                <a:srgbClr val="FFC000"/>
              </a:solidFill>
            </a:ln>
          </p:spPr>
          <p:txBody>
            <a:bodyPr wrap="square" lIns="0" tIns="0" rIns="0" bIns="0" rtlCol="0"/>
            <a:lstStyle/>
            <a:p>
              <a:endParaRPr b="1" dirty="0">
                <a:effectLst>
                  <a:outerShdw blurRad="38100" dist="38100" dir="2700000" algn="tl">
                    <a:srgbClr val="000000">
                      <a:alpha val="43137"/>
                    </a:srgbClr>
                  </a:outerShdw>
                </a:effectLst>
              </a:endParaRPr>
            </a:p>
          </p:txBody>
        </p:sp>
        <p:sp>
          <p:nvSpPr>
            <p:cNvPr id="37" name="object 37"/>
            <p:cNvSpPr/>
            <p:nvPr/>
          </p:nvSpPr>
          <p:spPr>
            <a:xfrm>
              <a:off x="7139940" y="2807207"/>
              <a:ext cx="1851659" cy="1143000"/>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38" name="object 38"/>
            <p:cNvSpPr/>
            <p:nvPr/>
          </p:nvSpPr>
          <p:spPr>
            <a:xfrm>
              <a:off x="7164324" y="3047999"/>
              <a:ext cx="1844039" cy="696468"/>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39" name="object 39"/>
            <p:cNvSpPr/>
            <p:nvPr/>
          </p:nvSpPr>
          <p:spPr>
            <a:xfrm>
              <a:off x="7161276" y="2828543"/>
              <a:ext cx="1772412" cy="106375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40" name="object 40"/>
          <p:cNvSpPr txBox="1"/>
          <p:nvPr/>
        </p:nvSpPr>
        <p:spPr>
          <a:xfrm>
            <a:off x="7291578" y="3096005"/>
            <a:ext cx="1492885" cy="462915"/>
          </a:xfrm>
          <a:prstGeom prst="rect">
            <a:avLst/>
          </a:prstGeom>
          <a:solidFill>
            <a:srgbClr val="3A6483"/>
          </a:solidFill>
        </p:spPr>
        <p:txBody>
          <a:bodyPr vert="horz" wrap="square" lIns="0" tIns="36195" rIns="0" bIns="0" rtlCol="0">
            <a:spAutoFit/>
          </a:bodyPr>
          <a:lstStyle/>
          <a:p>
            <a:pPr marL="332740" marR="5080" indent="-320040">
              <a:lnSpc>
                <a:spcPts val="1639"/>
              </a:lnSpc>
              <a:spcBef>
                <a:spcPts val="285"/>
              </a:spcBef>
            </a:pPr>
            <a:r>
              <a:rPr sz="1500" b="1" spc="-5" dirty="0">
                <a:solidFill>
                  <a:srgbClr val="FFFFFF"/>
                </a:solidFill>
                <a:effectLst>
                  <a:outerShdw blurRad="38100" dist="38100" dir="2700000" algn="tl">
                    <a:srgbClr val="000000">
                      <a:alpha val="43137"/>
                    </a:srgbClr>
                  </a:outerShdw>
                </a:effectLst>
                <a:latin typeface="Carlito"/>
                <a:cs typeface="Carlito"/>
              </a:rPr>
              <a:t>Cast </a:t>
            </a:r>
            <a:r>
              <a:rPr sz="1500" b="1" dirty="0">
                <a:solidFill>
                  <a:srgbClr val="FFFFFF"/>
                </a:solidFill>
                <a:effectLst>
                  <a:outerShdw blurRad="38100" dist="38100" dir="2700000" algn="tl">
                    <a:srgbClr val="000000">
                      <a:alpha val="43137"/>
                    </a:srgbClr>
                  </a:outerShdw>
                </a:effectLst>
                <a:latin typeface="Carlito"/>
                <a:cs typeface="Carlito"/>
              </a:rPr>
              <a:t>dictionary</a:t>
            </a:r>
            <a:r>
              <a:rPr sz="1500" b="1" spc="-250" dirty="0">
                <a:solidFill>
                  <a:srgbClr val="FFFFFF"/>
                </a:solidFill>
                <a:effectLst>
                  <a:outerShdw blurRad="38100" dist="38100" dir="2700000" algn="tl">
                    <a:srgbClr val="000000">
                      <a:alpha val="43137"/>
                    </a:srgbClr>
                  </a:outerShdw>
                </a:effectLst>
                <a:latin typeface="Carlito"/>
                <a:cs typeface="Carlito"/>
              </a:rPr>
              <a:t> </a:t>
            </a:r>
            <a:r>
              <a:rPr sz="1500" b="1" spc="-15" dirty="0">
                <a:solidFill>
                  <a:srgbClr val="FFFFFF"/>
                </a:solidFill>
                <a:effectLst>
                  <a:outerShdw blurRad="38100" dist="38100" dir="2700000" algn="tl">
                    <a:srgbClr val="000000">
                      <a:alpha val="43137"/>
                    </a:srgbClr>
                  </a:outerShdw>
                </a:effectLst>
                <a:latin typeface="Carlito"/>
                <a:cs typeface="Carlito"/>
              </a:rPr>
              <a:t>to </a:t>
            </a:r>
            <a:r>
              <a:rPr sz="1500" b="1" dirty="0">
                <a:solidFill>
                  <a:srgbClr val="FFFFFF"/>
                </a:solidFill>
                <a:effectLst>
                  <a:outerShdw blurRad="38100" dist="38100" dir="2700000" algn="tl">
                    <a:srgbClr val="000000">
                      <a:alpha val="43137"/>
                    </a:srgbClr>
                  </a:outerShdw>
                </a:effectLst>
                <a:latin typeface="Carlito"/>
                <a:cs typeface="Carlito"/>
              </a:rPr>
              <a:t>a  </a:t>
            </a:r>
            <a:r>
              <a:rPr sz="1500" b="1" spc="-20" dirty="0">
                <a:solidFill>
                  <a:srgbClr val="FFFFFF"/>
                </a:solidFill>
                <a:effectLst>
                  <a:outerShdw blurRad="38100" dist="38100" dir="2700000" algn="tl">
                    <a:srgbClr val="000000">
                      <a:alpha val="43137"/>
                    </a:srgbClr>
                  </a:outerShdw>
                </a:effectLst>
                <a:latin typeface="Carlito"/>
                <a:cs typeface="Carlito"/>
              </a:rPr>
              <a:t>DataFrame</a:t>
            </a:r>
            <a:endParaRPr sz="1500" b="1">
              <a:effectLst>
                <a:outerShdw blurRad="38100" dist="38100" dir="2700000" algn="tl">
                  <a:srgbClr val="000000">
                    <a:alpha val="43137"/>
                  </a:srgbClr>
                </a:outerShdw>
              </a:effectLst>
              <a:latin typeface="Carlito"/>
              <a:cs typeface="Carlito"/>
            </a:endParaRPr>
          </a:p>
        </p:txBody>
      </p:sp>
      <p:grpSp>
        <p:nvGrpSpPr>
          <p:cNvPr id="41" name="object 41"/>
          <p:cNvGrpSpPr/>
          <p:nvPr/>
        </p:nvGrpSpPr>
        <p:grpSpPr>
          <a:xfrm>
            <a:off x="7139940" y="1478280"/>
            <a:ext cx="2790825" cy="1143000"/>
            <a:chOff x="7139940" y="1478280"/>
            <a:chExt cx="2790825" cy="1143000"/>
          </a:xfrm>
          <a:solidFill>
            <a:srgbClr val="3A6483"/>
          </a:solidFill>
        </p:grpSpPr>
        <p:sp>
          <p:nvSpPr>
            <p:cNvPr id="42" name="object 42"/>
            <p:cNvSpPr/>
            <p:nvPr/>
          </p:nvSpPr>
          <p:spPr>
            <a:xfrm>
              <a:off x="7504176" y="1661160"/>
              <a:ext cx="2426207" cy="237744"/>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43" name="object 43"/>
            <p:cNvSpPr/>
            <p:nvPr/>
          </p:nvSpPr>
          <p:spPr>
            <a:xfrm>
              <a:off x="7525512" y="1682496"/>
              <a:ext cx="2346959" cy="158496"/>
            </a:xfrm>
            <a:prstGeom prst="rect">
              <a:avLst/>
            </a:prstGeom>
            <a:solidFill>
              <a:schemeClr val="accent4">
                <a:lumMod val="60000"/>
                <a:lumOff val="40000"/>
              </a:schemeClr>
            </a:solidFill>
            <a:ln>
              <a:solidFill>
                <a:srgbClr val="FFC000"/>
              </a:solidFill>
            </a:ln>
          </p:spPr>
          <p:txBody>
            <a:bodyPr wrap="square" lIns="0" tIns="0" rIns="0" bIns="0" rtlCol="0"/>
            <a:lstStyle/>
            <a:p>
              <a:endParaRPr b="1">
                <a:effectLst>
                  <a:outerShdw blurRad="38100" dist="38100" dir="2700000" algn="tl">
                    <a:srgbClr val="000000">
                      <a:alpha val="43137"/>
                    </a:srgbClr>
                  </a:outerShdw>
                </a:effectLst>
              </a:endParaRPr>
            </a:p>
          </p:txBody>
        </p:sp>
        <p:sp>
          <p:nvSpPr>
            <p:cNvPr id="44" name="object 44"/>
            <p:cNvSpPr/>
            <p:nvPr/>
          </p:nvSpPr>
          <p:spPr>
            <a:xfrm>
              <a:off x="7139940" y="1478280"/>
              <a:ext cx="1851659" cy="1143000"/>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45" name="object 45"/>
            <p:cNvSpPr/>
            <p:nvPr/>
          </p:nvSpPr>
          <p:spPr>
            <a:xfrm>
              <a:off x="7226808" y="1615440"/>
              <a:ext cx="1717548" cy="903731"/>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46" name="object 46"/>
            <p:cNvSpPr/>
            <p:nvPr/>
          </p:nvSpPr>
          <p:spPr>
            <a:xfrm>
              <a:off x="7161276" y="1499616"/>
              <a:ext cx="1772412" cy="106375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47" name="object 47"/>
          <p:cNvSpPr txBox="1">
            <a:spLocks noGrp="1"/>
          </p:cNvSpPr>
          <p:nvPr>
            <p:ph type="title"/>
          </p:nvPr>
        </p:nvSpPr>
        <p:spPr>
          <a:xfrm>
            <a:off x="7354061" y="1660905"/>
            <a:ext cx="1373505" cy="689932"/>
          </a:xfrm>
          <a:prstGeom prst="rect">
            <a:avLst/>
          </a:prstGeom>
          <a:solidFill>
            <a:srgbClr val="3A6483"/>
          </a:solidFill>
        </p:spPr>
        <p:txBody>
          <a:bodyPr vert="horz" wrap="square" lIns="0" tIns="35560" rIns="0" bIns="0" rtlCol="0">
            <a:spAutoFit/>
          </a:bodyPr>
          <a:lstStyle/>
          <a:p>
            <a:pPr marL="12700" marR="5080" algn="ctr">
              <a:lnSpc>
                <a:spcPts val="1650"/>
              </a:lnSpc>
              <a:spcBef>
                <a:spcPts val="280"/>
              </a:spcBef>
            </a:pPr>
            <a:r>
              <a:rPr sz="1500" b="1" spc="-5" dirty="0">
                <a:solidFill>
                  <a:srgbClr val="FFFFFF"/>
                </a:solidFill>
                <a:effectLst>
                  <a:outerShdw blurRad="38100" dist="38100" dir="2700000" algn="tl">
                    <a:srgbClr val="000000">
                      <a:alpha val="43137"/>
                    </a:srgbClr>
                  </a:outerShdw>
                </a:effectLst>
                <a:latin typeface="Carlito"/>
                <a:cs typeface="Carlito"/>
              </a:rPr>
              <a:t>Filter </a:t>
            </a:r>
            <a:r>
              <a:rPr sz="1500" b="1" spc="-10" dirty="0">
                <a:solidFill>
                  <a:srgbClr val="FFFFFF"/>
                </a:solidFill>
                <a:effectLst>
                  <a:outerShdw blurRad="38100" dist="38100" dir="2700000" algn="tl">
                    <a:srgbClr val="000000">
                      <a:alpha val="43137"/>
                    </a:srgbClr>
                  </a:outerShdw>
                </a:effectLst>
                <a:latin typeface="Carlito"/>
                <a:cs typeface="Carlito"/>
              </a:rPr>
              <a:t>data to</a:t>
            </a:r>
            <a:r>
              <a:rPr sz="1500" b="1" spc="-204" dirty="0">
                <a:solidFill>
                  <a:srgbClr val="FFFFFF"/>
                </a:solidFill>
                <a:effectLst>
                  <a:outerShdw blurRad="38100" dist="38100" dir="2700000" algn="tl">
                    <a:srgbClr val="000000">
                      <a:alpha val="43137"/>
                    </a:srgbClr>
                  </a:outerShdw>
                </a:effectLst>
                <a:latin typeface="Carlito"/>
                <a:cs typeface="Carlito"/>
              </a:rPr>
              <a:t> </a:t>
            </a:r>
            <a:r>
              <a:rPr sz="1500" b="1" spc="-5" dirty="0">
                <a:solidFill>
                  <a:srgbClr val="FFFFFF"/>
                </a:solidFill>
                <a:effectLst>
                  <a:outerShdw blurRad="38100" dist="38100" dir="2700000" algn="tl">
                    <a:srgbClr val="000000">
                      <a:alpha val="43137"/>
                    </a:srgbClr>
                  </a:outerShdw>
                </a:effectLst>
                <a:latin typeface="Carlito"/>
                <a:cs typeface="Carlito"/>
              </a:rPr>
              <a:t>only  </a:t>
            </a:r>
            <a:r>
              <a:rPr sz="1500" b="1" dirty="0">
                <a:solidFill>
                  <a:srgbClr val="FFFFFF"/>
                </a:solidFill>
                <a:effectLst>
                  <a:outerShdw blurRad="38100" dist="38100" dir="2700000" algn="tl">
                    <a:srgbClr val="000000">
                      <a:alpha val="43137"/>
                    </a:srgbClr>
                  </a:outerShdw>
                </a:effectLst>
                <a:latin typeface="Carlito"/>
                <a:cs typeface="Carlito"/>
              </a:rPr>
              <a:t>include </a:t>
            </a:r>
            <a:r>
              <a:rPr sz="1500" b="1" spc="-20" dirty="0">
                <a:solidFill>
                  <a:srgbClr val="FFFFFF"/>
                </a:solidFill>
                <a:effectLst>
                  <a:outerShdw blurRad="38100" dist="38100" dir="2700000" algn="tl">
                    <a:srgbClr val="000000">
                      <a:alpha val="43137"/>
                    </a:srgbClr>
                  </a:outerShdw>
                </a:effectLst>
                <a:latin typeface="Carlito"/>
                <a:cs typeface="Carlito"/>
              </a:rPr>
              <a:t>Falcon </a:t>
            </a:r>
            <a:r>
              <a:rPr sz="1500" b="1" dirty="0">
                <a:solidFill>
                  <a:srgbClr val="FFFFFF"/>
                </a:solidFill>
                <a:effectLst>
                  <a:outerShdw blurRad="38100" dist="38100" dir="2700000" algn="tl">
                    <a:srgbClr val="000000">
                      <a:alpha val="43137"/>
                    </a:srgbClr>
                  </a:outerShdw>
                </a:effectLst>
                <a:latin typeface="Carlito"/>
                <a:cs typeface="Carlito"/>
              </a:rPr>
              <a:t>9  launches</a:t>
            </a:r>
            <a:endParaRPr sz="1500" b="1">
              <a:effectLst>
                <a:outerShdw blurRad="38100" dist="38100" dir="2700000" algn="tl">
                  <a:srgbClr val="000000">
                    <a:alpha val="43137"/>
                  </a:srgbClr>
                </a:outerShdw>
              </a:effectLst>
              <a:latin typeface="Carlito"/>
              <a:cs typeface="Carlito"/>
            </a:endParaRPr>
          </a:p>
        </p:txBody>
      </p:sp>
      <p:grpSp>
        <p:nvGrpSpPr>
          <p:cNvPr id="48" name="object 48"/>
          <p:cNvGrpSpPr/>
          <p:nvPr/>
        </p:nvGrpSpPr>
        <p:grpSpPr>
          <a:xfrm>
            <a:off x="9496043" y="1478280"/>
            <a:ext cx="1894839" cy="1143000"/>
            <a:chOff x="9496043" y="1478280"/>
            <a:chExt cx="1894839" cy="1143000"/>
          </a:xfrm>
          <a:solidFill>
            <a:srgbClr val="3A6483"/>
          </a:solidFill>
        </p:grpSpPr>
        <p:sp>
          <p:nvSpPr>
            <p:cNvPr id="49" name="object 49"/>
            <p:cNvSpPr/>
            <p:nvPr/>
          </p:nvSpPr>
          <p:spPr>
            <a:xfrm>
              <a:off x="9496043" y="1478280"/>
              <a:ext cx="1851659" cy="1143000"/>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50" name="object 50"/>
            <p:cNvSpPr/>
            <p:nvPr/>
          </p:nvSpPr>
          <p:spPr>
            <a:xfrm>
              <a:off x="9497567" y="1615440"/>
              <a:ext cx="1892807" cy="903731"/>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sp>
          <p:nvSpPr>
            <p:cNvPr id="51" name="object 51"/>
            <p:cNvSpPr/>
            <p:nvPr/>
          </p:nvSpPr>
          <p:spPr>
            <a:xfrm>
              <a:off x="9517379" y="1499616"/>
              <a:ext cx="1772412" cy="1063752"/>
            </a:xfrm>
            <a:prstGeom prst="rect">
              <a:avLst/>
            </a:prstGeom>
            <a:grpFill/>
          </p:spPr>
          <p:txBody>
            <a:bodyPr wrap="square" lIns="0" tIns="0" rIns="0" bIns="0" rtlCol="0"/>
            <a:lstStyle/>
            <a:p>
              <a:endParaRPr b="1">
                <a:effectLst>
                  <a:outerShdw blurRad="38100" dist="38100" dir="2700000" algn="tl">
                    <a:srgbClr val="000000">
                      <a:alpha val="43137"/>
                    </a:srgbClr>
                  </a:outerShdw>
                </a:effectLst>
              </a:endParaRPr>
            </a:p>
          </p:txBody>
        </p:sp>
      </p:grpSp>
      <p:sp>
        <p:nvSpPr>
          <p:cNvPr id="52" name="object 52"/>
          <p:cNvSpPr txBox="1"/>
          <p:nvPr/>
        </p:nvSpPr>
        <p:spPr>
          <a:xfrm>
            <a:off x="9640316" y="1660905"/>
            <a:ext cx="1539240" cy="670560"/>
          </a:xfrm>
          <a:prstGeom prst="rect">
            <a:avLst/>
          </a:prstGeom>
          <a:solidFill>
            <a:srgbClr val="3A6483"/>
          </a:solidFill>
        </p:spPr>
        <p:txBody>
          <a:bodyPr vert="horz" wrap="square" lIns="0" tIns="33020" rIns="0" bIns="0" rtlCol="0">
            <a:spAutoFit/>
          </a:bodyPr>
          <a:lstStyle/>
          <a:p>
            <a:pPr marL="12700" marR="5080" indent="-1270" algn="ctr">
              <a:lnSpc>
                <a:spcPct val="91000"/>
              </a:lnSpc>
              <a:spcBef>
                <a:spcPts val="260"/>
              </a:spcBef>
            </a:pPr>
            <a:r>
              <a:rPr sz="1500" b="1" spc="-20" dirty="0">
                <a:solidFill>
                  <a:srgbClr val="FFFFFF"/>
                </a:solidFill>
                <a:effectLst>
                  <a:outerShdw blurRad="38100" dist="38100" dir="2700000" algn="tl">
                    <a:srgbClr val="000000">
                      <a:alpha val="43137"/>
                    </a:srgbClr>
                  </a:outerShdw>
                </a:effectLst>
                <a:latin typeface="Carlito"/>
                <a:cs typeface="Carlito"/>
              </a:rPr>
              <a:t>Imputate </a:t>
            </a:r>
            <a:r>
              <a:rPr sz="1500" b="1" spc="-5" dirty="0">
                <a:solidFill>
                  <a:srgbClr val="FFFFFF"/>
                </a:solidFill>
                <a:effectLst>
                  <a:outerShdw blurRad="38100" dist="38100" dir="2700000" algn="tl">
                    <a:srgbClr val="000000">
                      <a:alpha val="43137"/>
                    </a:srgbClr>
                  </a:outerShdw>
                </a:effectLst>
                <a:latin typeface="Carlito"/>
                <a:cs typeface="Carlito"/>
              </a:rPr>
              <a:t>missing  </a:t>
            </a:r>
            <a:r>
              <a:rPr sz="1500" b="1" spc="-20" dirty="0">
                <a:solidFill>
                  <a:srgbClr val="FFFFFF"/>
                </a:solidFill>
                <a:effectLst>
                  <a:outerShdw blurRad="38100" dist="38100" dir="2700000" algn="tl">
                    <a:srgbClr val="000000">
                      <a:alpha val="43137"/>
                    </a:srgbClr>
                  </a:outerShdw>
                </a:effectLst>
                <a:latin typeface="Carlito"/>
                <a:cs typeface="Carlito"/>
              </a:rPr>
              <a:t>PayloadMass</a:t>
            </a:r>
            <a:r>
              <a:rPr sz="1500" b="1" spc="-160" dirty="0">
                <a:solidFill>
                  <a:srgbClr val="FFFFFF"/>
                </a:solidFill>
                <a:effectLst>
                  <a:outerShdw blurRad="38100" dist="38100" dir="2700000" algn="tl">
                    <a:srgbClr val="000000">
                      <a:alpha val="43137"/>
                    </a:srgbClr>
                  </a:outerShdw>
                </a:effectLst>
                <a:latin typeface="Carlito"/>
                <a:cs typeface="Carlito"/>
              </a:rPr>
              <a:t> </a:t>
            </a:r>
            <a:r>
              <a:rPr sz="1500" b="1" spc="-5" dirty="0">
                <a:solidFill>
                  <a:srgbClr val="FFFFFF"/>
                </a:solidFill>
                <a:effectLst>
                  <a:outerShdw blurRad="38100" dist="38100" dir="2700000" algn="tl">
                    <a:srgbClr val="000000">
                      <a:alpha val="43137"/>
                    </a:srgbClr>
                  </a:outerShdw>
                </a:effectLst>
                <a:latin typeface="Carlito"/>
                <a:cs typeface="Carlito"/>
              </a:rPr>
              <a:t>values  with</a:t>
            </a:r>
            <a:r>
              <a:rPr sz="1500" b="1" spc="-35" dirty="0">
                <a:solidFill>
                  <a:srgbClr val="FFFFFF"/>
                </a:solidFill>
                <a:effectLst>
                  <a:outerShdw blurRad="38100" dist="38100" dir="2700000" algn="tl">
                    <a:srgbClr val="000000">
                      <a:alpha val="43137"/>
                    </a:srgbClr>
                  </a:outerShdw>
                </a:effectLst>
                <a:latin typeface="Carlito"/>
                <a:cs typeface="Carlito"/>
              </a:rPr>
              <a:t> </a:t>
            </a:r>
            <a:r>
              <a:rPr sz="1500" b="1" dirty="0">
                <a:solidFill>
                  <a:srgbClr val="FFFFFF"/>
                </a:solidFill>
                <a:effectLst>
                  <a:outerShdw blurRad="38100" dist="38100" dir="2700000" algn="tl">
                    <a:srgbClr val="000000">
                      <a:alpha val="43137"/>
                    </a:srgbClr>
                  </a:outerShdw>
                </a:effectLst>
                <a:latin typeface="Carlito"/>
                <a:cs typeface="Carlito"/>
              </a:rPr>
              <a:t>mean</a:t>
            </a:r>
            <a:endParaRPr sz="1500" b="1">
              <a:effectLst>
                <a:outerShdw blurRad="38100" dist="38100" dir="2700000" algn="tl">
                  <a:srgbClr val="000000">
                    <a:alpha val="43137"/>
                  </a:srgbClr>
                </a:outerShdw>
              </a:effectLst>
              <a:latin typeface="Carlito"/>
              <a:cs typeface="Carlito"/>
            </a:endParaRPr>
          </a:p>
        </p:txBody>
      </p:sp>
      <p:sp>
        <p:nvSpPr>
          <p:cNvPr id="53" name="object 53"/>
          <p:cNvSpPr txBox="1"/>
          <p:nvPr/>
        </p:nvSpPr>
        <p:spPr>
          <a:xfrm>
            <a:off x="382385" y="4536296"/>
            <a:ext cx="2546018" cy="320601"/>
          </a:xfrm>
          <a:prstGeom prst="rect">
            <a:avLst/>
          </a:prstGeom>
        </p:spPr>
        <p:txBody>
          <a:bodyPr vert="horz" wrap="square" lIns="0" tIns="12700" rIns="0" bIns="0" rtlCol="0">
            <a:spAutoFit/>
          </a:bodyPr>
          <a:lstStyle/>
          <a:p>
            <a:pPr marL="12700">
              <a:lnSpc>
                <a:spcPct val="100000"/>
              </a:lnSpc>
              <a:spcBef>
                <a:spcPts val="100"/>
              </a:spcBef>
            </a:pPr>
            <a:r>
              <a:rPr lang="en-US" sz="2000" u="sng" spc="-5" dirty="0">
                <a:solidFill>
                  <a:srgbClr val="FFFFFF"/>
                </a:solidFill>
                <a:uFill>
                  <a:solidFill>
                    <a:srgbClr val="FFFFFF"/>
                  </a:solidFill>
                </a:uFill>
                <a:latin typeface="Carlito"/>
                <a:cs typeface="Carlito"/>
              </a:rPr>
              <a:t>Data platform </a:t>
            </a:r>
            <a:r>
              <a:rPr sz="2000" u="sng" spc="-155" dirty="0">
                <a:solidFill>
                  <a:srgbClr val="FFFFFF"/>
                </a:solidFill>
                <a:uFill>
                  <a:solidFill>
                    <a:srgbClr val="FFFFFF"/>
                  </a:solidFill>
                </a:uFill>
                <a:latin typeface="Carlito"/>
                <a:cs typeface="Carlito"/>
              </a:rPr>
              <a:t> </a:t>
            </a:r>
            <a:r>
              <a:rPr sz="2000" u="sng" dirty="0">
                <a:solidFill>
                  <a:srgbClr val="FFFFFF"/>
                </a:solidFill>
                <a:uFill>
                  <a:solidFill>
                    <a:srgbClr val="FFFFFF"/>
                  </a:solidFill>
                </a:uFill>
                <a:latin typeface="Carlito"/>
                <a:cs typeface="Carlito"/>
              </a:rPr>
              <a:t>url:</a:t>
            </a:r>
            <a:endParaRPr sz="2000" dirty="0">
              <a:latin typeface="Carlito"/>
              <a:cs typeface="Carlito"/>
            </a:endParaRPr>
          </a:p>
        </p:txBody>
      </p:sp>
      <p:sp>
        <p:nvSpPr>
          <p:cNvPr id="54" name="object 54"/>
          <p:cNvSpPr txBox="1"/>
          <p:nvPr/>
        </p:nvSpPr>
        <p:spPr>
          <a:xfrm>
            <a:off x="199505" y="5215508"/>
            <a:ext cx="3325075" cy="898708"/>
          </a:xfrm>
          <a:prstGeom prst="rect">
            <a:avLst/>
          </a:prstGeom>
        </p:spPr>
        <p:txBody>
          <a:bodyPr vert="horz" wrap="square" lIns="0" tIns="38100" rIns="0" bIns="0" rtlCol="0">
            <a:spAutoFit/>
          </a:bodyPr>
          <a:lstStyle/>
          <a:p>
            <a:pPr marL="12700" marR="5080">
              <a:lnSpc>
                <a:spcPct val="88900"/>
              </a:lnSpc>
              <a:spcBef>
                <a:spcPts val="300"/>
              </a:spcBef>
            </a:pPr>
            <a:r>
              <a:rPr lang="en-IN" sz="1500" u="sng" spc="-10" dirty="0">
                <a:solidFill>
                  <a:schemeClr val="bg1"/>
                </a:solidFill>
                <a:uFill>
                  <a:solidFill>
                    <a:srgbClr val="2996E1"/>
                  </a:solidFill>
                </a:uFill>
                <a:latin typeface="Carlito"/>
                <a:cs typeface="Carlito"/>
                <a:hlinkClick r:id="rId2">
                  <a:extLst>
                    <a:ext uri="{A12FA001-AC4F-418D-AE19-62706E023703}">
                      <ahyp:hlinkClr xmlns:ahyp="http://schemas.microsoft.com/office/drawing/2018/hyperlinkcolor" val="tx"/>
                    </a:ext>
                  </a:extLst>
                </a:hlinkClick>
              </a:rPr>
              <a:t>https://github.com/hesehity/CAPSTONE/blob/main/SpaceX%20Falcon%209%20first%20stage%20Landing%20Prediction.py.ipynb</a:t>
            </a:r>
            <a:endParaRPr lang="en-IN" sz="1500" u="sng" spc="-10" dirty="0">
              <a:solidFill>
                <a:schemeClr val="bg1"/>
              </a:solidFill>
              <a:uFill>
                <a:solidFill>
                  <a:srgbClr val="2996E1"/>
                </a:solidFill>
              </a:uFill>
              <a:latin typeface="Carlito"/>
              <a:cs typeface="Carlito"/>
            </a:endParaRPr>
          </a:p>
          <a:p>
            <a:pPr marL="12700" marR="5080">
              <a:lnSpc>
                <a:spcPct val="88900"/>
              </a:lnSpc>
              <a:spcBef>
                <a:spcPts val="300"/>
              </a:spcBef>
            </a:pPr>
            <a:endParaRPr sz="1500" dirty="0">
              <a:solidFill>
                <a:schemeClr val="bg1"/>
              </a:solidFill>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0948CB"/>
            </a:solidFill>
            <a:ln>
              <a:solidFill>
                <a:schemeClr val="accent1"/>
              </a:solidFill>
            </a:ln>
          </p:spPr>
          <p:txBody>
            <a:bodyPr wrap="square" lIns="0" tIns="0" rIns="0" bIns="0" rtlCol="0"/>
            <a:lstStyle/>
            <a:p>
              <a:endParaRPr dirty="0"/>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a:ln>
              <a:solidFill>
                <a:schemeClr val="accent1"/>
              </a:solidFill>
            </a:ln>
          </p:spPr>
          <p:txBody>
            <a:bodyPr wrap="square" lIns="0" tIns="0" rIns="0" bIns="0" rtlCol="0"/>
            <a:lstStyle/>
            <a:p>
              <a:endParaRPr/>
            </a:p>
          </p:txBody>
        </p:sp>
      </p:grpSp>
      <p:sp>
        <p:nvSpPr>
          <p:cNvPr id="5" name="object 5"/>
          <p:cNvSpPr txBox="1"/>
          <p:nvPr/>
        </p:nvSpPr>
        <p:spPr>
          <a:xfrm>
            <a:off x="535635" y="1760982"/>
            <a:ext cx="3016885"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a:latin typeface="Arial"/>
              <a:cs typeface="Arial"/>
            </a:endParaRPr>
          </a:p>
        </p:txBody>
      </p:sp>
      <p:grpSp>
        <p:nvGrpSpPr>
          <p:cNvPr id="6" name="object 6"/>
          <p:cNvGrpSpPr/>
          <p:nvPr/>
        </p:nvGrpSpPr>
        <p:grpSpPr>
          <a:xfrm>
            <a:off x="5111496" y="713231"/>
            <a:ext cx="2621280" cy="2318385"/>
            <a:chOff x="5111496" y="713231"/>
            <a:chExt cx="2621280" cy="2318385"/>
          </a:xfrm>
          <a:solidFill>
            <a:srgbClr val="3A6483"/>
          </a:solidFill>
        </p:grpSpPr>
        <p:sp>
          <p:nvSpPr>
            <p:cNvPr id="7" name="object 7"/>
            <p:cNvSpPr/>
            <p:nvPr/>
          </p:nvSpPr>
          <p:spPr>
            <a:xfrm>
              <a:off x="5506212" y="1098804"/>
              <a:ext cx="304800" cy="1932432"/>
            </a:xfrm>
            <a:prstGeom prst="rect">
              <a:avLst/>
            </a:prstGeom>
            <a:grpFill/>
          </p:spPr>
          <p:txBody>
            <a:bodyPr wrap="square" lIns="0" tIns="0" rIns="0" bIns="0" rtlCol="0"/>
            <a:lstStyle/>
            <a:p>
              <a:endParaRPr/>
            </a:p>
          </p:txBody>
        </p:sp>
        <p:sp>
          <p:nvSpPr>
            <p:cNvPr id="8" name="object 8"/>
            <p:cNvSpPr/>
            <p:nvPr/>
          </p:nvSpPr>
          <p:spPr>
            <a:xfrm>
              <a:off x="5527548" y="1110995"/>
              <a:ext cx="225551" cy="1862327"/>
            </a:xfrm>
            <a:prstGeom prst="rect">
              <a:avLst/>
            </a:prstGeom>
            <a:solidFill>
              <a:srgbClr val="FFC000"/>
            </a:solidFill>
            <a:ln>
              <a:solidFill>
                <a:srgbClr val="FFC000"/>
              </a:solidFill>
            </a:ln>
          </p:spPr>
          <p:txBody>
            <a:bodyPr wrap="square" lIns="0" tIns="0" rIns="0" bIns="0" rtlCol="0"/>
            <a:lstStyle/>
            <a:p>
              <a:endParaRPr/>
            </a:p>
          </p:txBody>
        </p:sp>
        <p:sp>
          <p:nvSpPr>
            <p:cNvPr id="9" name="object 9"/>
            <p:cNvSpPr/>
            <p:nvPr/>
          </p:nvSpPr>
          <p:spPr>
            <a:xfrm>
              <a:off x="5111496" y="713231"/>
              <a:ext cx="2580131" cy="1580388"/>
            </a:xfrm>
            <a:prstGeom prst="rect">
              <a:avLst/>
            </a:prstGeom>
            <a:grpFill/>
          </p:spPr>
          <p:txBody>
            <a:bodyPr wrap="square" lIns="0" tIns="0" rIns="0" bIns="0" rtlCol="0"/>
            <a:lstStyle/>
            <a:p>
              <a:endParaRPr/>
            </a:p>
          </p:txBody>
        </p:sp>
        <p:sp>
          <p:nvSpPr>
            <p:cNvPr id="10" name="object 10"/>
            <p:cNvSpPr/>
            <p:nvPr/>
          </p:nvSpPr>
          <p:spPr>
            <a:xfrm>
              <a:off x="5134356" y="1037843"/>
              <a:ext cx="2598420" cy="981455"/>
            </a:xfrm>
            <a:prstGeom prst="rect">
              <a:avLst/>
            </a:prstGeom>
            <a:grpFill/>
          </p:spPr>
          <p:txBody>
            <a:bodyPr wrap="square" lIns="0" tIns="0" rIns="0" bIns="0" rtlCol="0"/>
            <a:lstStyle/>
            <a:p>
              <a:endParaRPr/>
            </a:p>
          </p:txBody>
        </p:sp>
        <p:sp>
          <p:nvSpPr>
            <p:cNvPr id="11" name="object 11"/>
            <p:cNvSpPr/>
            <p:nvPr/>
          </p:nvSpPr>
          <p:spPr>
            <a:xfrm>
              <a:off x="5132832" y="734567"/>
              <a:ext cx="2500884" cy="1501139"/>
            </a:xfrm>
            <a:prstGeom prst="rect">
              <a:avLst/>
            </a:prstGeom>
            <a:grpFill/>
          </p:spPr>
          <p:txBody>
            <a:bodyPr wrap="square" lIns="0" tIns="0" rIns="0" bIns="0" rtlCol="0"/>
            <a:lstStyle/>
            <a:p>
              <a:endParaRPr dirty="0"/>
            </a:p>
          </p:txBody>
        </p:sp>
      </p:grpSp>
      <p:sp>
        <p:nvSpPr>
          <p:cNvPr id="12" name="object 12"/>
          <p:cNvSpPr txBox="1"/>
          <p:nvPr/>
        </p:nvSpPr>
        <p:spPr>
          <a:xfrm>
            <a:off x="5314569" y="1104137"/>
            <a:ext cx="2121535" cy="665480"/>
          </a:xfrm>
          <a:prstGeom prst="rect">
            <a:avLst/>
          </a:prstGeom>
          <a:solidFill>
            <a:srgbClr val="3A6483"/>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3" name="object 13"/>
          <p:cNvGrpSpPr/>
          <p:nvPr/>
        </p:nvGrpSpPr>
        <p:grpSpPr>
          <a:xfrm>
            <a:off x="5111496" y="2589276"/>
            <a:ext cx="2580640" cy="2318385"/>
            <a:chOff x="5111496" y="2589276"/>
            <a:chExt cx="2580640" cy="2318385"/>
          </a:xfrm>
          <a:solidFill>
            <a:srgbClr val="3A6483"/>
          </a:solidFill>
        </p:grpSpPr>
        <p:sp>
          <p:nvSpPr>
            <p:cNvPr id="14" name="object 14"/>
            <p:cNvSpPr/>
            <p:nvPr/>
          </p:nvSpPr>
          <p:spPr>
            <a:xfrm>
              <a:off x="5506212" y="2965704"/>
              <a:ext cx="304800" cy="1941576"/>
            </a:xfrm>
            <a:prstGeom prst="rect">
              <a:avLst/>
            </a:prstGeom>
            <a:grpFill/>
          </p:spPr>
          <p:txBody>
            <a:bodyPr wrap="square" lIns="0" tIns="0" rIns="0" bIns="0" rtlCol="0"/>
            <a:lstStyle/>
            <a:p>
              <a:endParaRPr/>
            </a:p>
          </p:txBody>
        </p:sp>
        <p:sp>
          <p:nvSpPr>
            <p:cNvPr id="15" name="object 15"/>
            <p:cNvSpPr/>
            <p:nvPr/>
          </p:nvSpPr>
          <p:spPr>
            <a:xfrm>
              <a:off x="5527548" y="2987040"/>
              <a:ext cx="225551" cy="1862327"/>
            </a:xfrm>
            <a:prstGeom prst="rect">
              <a:avLst/>
            </a:prstGeom>
            <a:solidFill>
              <a:srgbClr val="FFC000"/>
            </a:solidFill>
            <a:ln>
              <a:solidFill>
                <a:srgbClr val="FFC000"/>
              </a:solidFill>
            </a:ln>
          </p:spPr>
          <p:txBody>
            <a:bodyPr wrap="square" lIns="0" tIns="0" rIns="0" bIns="0" rtlCol="0"/>
            <a:lstStyle/>
            <a:p>
              <a:endParaRPr/>
            </a:p>
          </p:txBody>
        </p:sp>
        <p:sp>
          <p:nvSpPr>
            <p:cNvPr id="16" name="object 16"/>
            <p:cNvSpPr/>
            <p:nvPr/>
          </p:nvSpPr>
          <p:spPr>
            <a:xfrm>
              <a:off x="5111496" y="2589276"/>
              <a:ext cx="2580131" cy="1580388"/>
            </a:xfrm>
            <a:prstGeom prst="rect">
              <a:avLst/>
            </a:prstGeom>
            <a:grpFill/>
          </p:spPr>
          <p:txBody>
            <a:bodyPr wrap="square" lIns="0" tIns="0" rIns="0" bIns="0" rtlCol="0"/>
            <a:lstStyle/>
            <a:p>
              <a:endParaRPr/>
            </a:p>
          </p:txBody>
        </p:sp>
        <p:sp>
          <p:nvSpPr>
            <p:cNvPr id="17" name="object 17"/>
            <p:cNvSpPr/>
            <p:nvPr/>
          </p:nvSpPr>
          <p:spPr>
            <a:xfrm>
              <a:off x="5334000" y="2913888"/>
              <a:ext cx="2135124" cy="981456"/>
            </a:xfrm>
            <a:prstGeom prst="rect">
              <a:avLst/>
            </a:prstGeom>
            <a:grpFill/>
          </p:spPr>
          <p:txBody>
            <a:bodyPr wrap="square" lIns="0" tIns="0" rIns="0" bIns="0" rtlCol="0"/>
            <a:lstStyle/>
            <a:p>
              <a:endParaRPr/>
            </a:p>
          </p:txBody>
        </p:sp>
        <p:sp>
          <p:nvSpPr>
            <p:cNvPr id="18" name="object 18"/>
            <p:cNvSpPr/>
            <p:nvPr/>
          </p:nvSpPr>
          <p:spPr>
            <a:xfrm>
              <a:off x="5132832" y="2610612"/>
              <a:ext cx="2500884" cy="1501139"/>
            </a:xfrm>
            <a:prstGeom prst="rect">
              <a:avLst/>
            </a:prstGeom>
            <a:grpFill/>
          </p:spPr>
          <p:txBody>
            <a:bodyPr wrap="square" lIns="0" tIns="0" rIns="0" bIns="0" rtlCol="0"/>
            <a:lstStyle/>
            <a:p>
              <a:endParaRPr/>
            </a:p>
          </p:txBody>
        </p:sp>
      </p:grpSp>
      <p:sp>
        <p:nvSpPr>
          <p:cNvPr id="19" name="object 19"/>
          <p:cNvSpPr txBox="1"/>
          <p:nvPr/>
        </p:nvSpPr>
        <p:spPr>
          <a:xfrm>
            <a:off x="5514594" y="2980689"/>
            <a:ext cx="1709420" cy="665480"/>
          </a:xfrm>
          <a:prstGeom prst="rect">
            <a:avLst/>
          </a:prstGeom>
          <a:solidFill>
            <a:srgbClr val="3A6483"/>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p:cNvGrpSpPr/>
          <p:nvPr/>
        </p:nvGrpSpPr>
        <p:grpSpPr>
          <a:xfrm>
            <a:off x="5111496" y="4465320"/>
            <a:ext cx="3906520" cy="1580515"/>
            <a:chOff x="5111496" y="4465320"/>
            <a:chExt cx="3906520" cy="1580515"/>
          </a:xfrm>
          <a:solidFill>
            <a:srgbClr val="3A6483"/>
          </a:solidFill>
        </p:grpSpPr>
        <p:sp>
          <p:nvSpPr>
            <p:cNvPr id="21" name="object 21"/>
            <p:cNvSpPr/>
            <p:nvPr/>
          </p:nvSpPr>
          <p:spPr>
            <a:xfrm>
              <a:off x="5625084" y="4721352"/>
              <a:ext cx="3392423" cy="304800"/>
            </a:xfrm>
            <a:prstGeom prst="rect">
              <a:avLst/>
            </a:prstGeom>
            <a:grpFill/>
          </p:spPr>
          <p:txBody>
            <a:bodyPr wrap="square" lIns="0" tIns="0" rIns="0" bIns="0" rtlCol="0"/>
            <a:lstStyle/>
            <a:p>
              <a:endParaRPr/>
            </a:p>
          </p:txBody>
        </p:sp>
        <p:sp>
          <p:nvSpPr>
            <p:cNvPr id="22" name="object 22"/>
            <p:cNvSpPr/>
            <p:nvPr/>
          </p:nvSpPr>
          <p:spPr>
            <a:xfrm>
              <a:off x="5646420" y="4742688"/>
              <a:ext cx="3313176" cy="225551"/>
            </a:xfrm>
            <a:prstGeom prst="rect">
              <a:avLst/>
            </a:prstGeom>
            <a:solidFill>
              <a:srgbClr val="FFC000"/>
            </a:solidFill>
            <a:ln>
              <a:solidFill>
                <a:srgbClr val="FFC000"/>
              </a:solidFill>
            </a:ln>
          </p:spPr>
          <p:txBody>
            <a:bodyPr wrap="square" lIns="0" tIns="0" rIns="0" bIns="0" rtlCol="0"/>
            <a:lstStyle/>
            <a:p>
              <a:endParaRPr dirty="0"/>
            </a:p>
          </p:txBody>
        </p:sp>
        <p:sp>
          <p:nvSpPr>
            <p:cNvPr id="23" name="object 23"/>
            <p:cNvSpPr/>
            <p:nvPr/>
          </p:nvSpPr>
          <p:spPr>
            <a:xfrm>
              <a:off x="5111496" y="4465320"/>
              <a:ext cx="2580131" cy="1580388"/>
            </a:xfrm>
            <a:prstGeom prst="rect">
              <a:avLst/>
            </a:prstGeom>
            <a:grpFill/>
          </p:spPr>
          <p:txBody>
            <a:bodyPr wrap="square" lIns="0" tIns="0" rIns="0" bIns="0" rtlCol="0"/>
            <a:lstStyle/>
            <a:p>
              <a:endParaRPr/>
            </a:p>
          </p:txBody>
        </p:sp>
        <p:sp>
          <p:nvSpPr>
            <p:cNvPr id="24" name="object 24"/>
            <p:cNvSpPr/>
            <p:nvPr/>
          </p:nvSpPr>
          <p:spPr>
            <a:xfrm>
              <a:off x="5289804" y="4789932"/>
              <a:ext cx="2287524" cy="981456"/>
            </a:xfrm>
            <a:prstGeom prst="rect">
              <a:avLst/>
            </a:prstGeom>
            <a:grpFill/>
          </p:spPr>
          <p:txBody>
            <a:bodyPr wrap="square" lIns="0" tIns="0" rIns="0" bIns="0" rtlCol="0"/>
            <a:lstStyle/>
            <a:p>
              <a:endParaRPr/>
            </a:p>
          </p:txBody>
        </p:sp>
        <p:sp>
          <p:nvSpPr>
            <p:cNvPr id="25" name="object 25"/>
            <p:cNvSpPr/>
            <p:nvPr/>
          </p:nvSpPr>
          <p:spPr>
            <a:xfrm>
              <a:off x="5132832" y="4486656"/>
              <a:ext cx="2500884" cy="1501140"/>
            </a:xfrm>
            <a:prstGeom prst="rect">
              <a:avLst/>
            </a:prstGeom>
            <a:grpFill/>
          </p:spPr>
          <p:txBody>
            <a:bodyPr wrap="square" lIns="0" tIns="0" rIns="0" bIns="0" rtlCol="0"/>
            <a:lstStyle/>
            <a:p>
              <a:endParaRPr/>
            </a:p>
          </p:txBody>
        </p:sp>
      </p:grpSp>
      <p:sp>
        <p:nvSpPr>
          <p:cNvPr id="26" name="object 26"/>
          <p:cNvSpPr txBox="1"/>
          <p:nvPr/>
        </p:nvSpPr>
        <p:spPr>
          <a:xfrm>
            <a:off x="5470016" y="4854321"/>
            <a:ext cx="1802130" cy="668655"/>
          </a:xfrm>
          <a:prstGeom prst="rect">
            <a:avLst/>
          </a:prstGeom>
          <a:solidFill>
            <a:srgbClr val="3A6483"/>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p:cNvGrpSpPr/>
          <p:nvPr/>
        </p:nvGrpSpPr>
        <p:grpSpPr>
          <a:xfrm>
            <a:off x="8438388" y="2965704"/>
            <a:ext cx="2580640" cy="3080385"/>
            <a:chOff x="8438388" y="2965704"/>
            <a:chExt cx="2580640" cy="3080385"/>
          </a:xfrm>
          <a:solidFill>
            <a:srgbClr val="3A6483"/>
          </a:solidFill>
        </p:grpSpPr>
        <p:sp>
          <p:nvSpPr>
            <p:cNvPr id="28" name="object 28"/>
            <p:cNvSpPr/>
            <p:nvPr/>
          </p:nvSpPr>
          <p:spPr>
            <a:xfrm>
              <a:off x="8833104" y="2965704"/>
              <a:ext cx="304800" cy="1941576"/>
            </a:xfrm>
            <a:prstGeom prst="rect">
              <a:avLst/>
            </a:prstGeom>
            <a:grpFill/>
          </p:spPr>
          <p:txBody>
            <a:bodyPr wrap="square" lIns="0" tIns="0" rIns="0" bIns="0" rtlCol="0"/>
            <a:lstStyle/>
            <a:p>
              <a:endParaRPr/>
            </a:p>
          </p:txBody>
        </p:sp>
        <p:sp>
          <p:nvSpPr>
            <p:cNvPr id="29" name="object 29"/>
            <p:cNvSpPr/>
            <p:nvPr/>
          </p:nvSpPr>
          <p:spPr>
            <a:xfrm>
              <a:off x="8854440" y="2987040"/>
              <a:ext cx="225551" cy="1862327"/>
            </a:xfrm>
            <a:prstGeom prst="rect">
              <a:avLst/>
            </a:prstGeom>
            <a:solidFill>
              <a:srgbClr val="FFC000"/>
            </a:solidFill>
            <a:ln>
              <a:solidFill>
                <a:srgbClr val="FFC000"/>
              </a:solidFill>
            </a:ln>
          </p:spPr>
          <p:txBody>
            <a:bodyPr wrap="square" lIns="0" tIns="0" rIns="0" bIns="0" rtlCol="0"/>
            <a:lstStyle/>
            <a:p>
              <a:endParaRPr/>
            </a:p>
          </p:txBody>
        </p:sp>
        <p:sp>
          <p:nvSpPr>
            <p:cNvPr id="30" name="object 30"/>
            <p:cNvSpPr/>
            <p:nvPr/>
          </p:nvSpPr>
          <p:spPr>
            <a:xfrm>
              <a:off x="8438388" y="4465320"/>
              <a:ext cx="2580131" cy="1580388"/>
            </a:xfrm>
            <a:prstGeom prst="rect">
              <a:avLst/>
            </a:prstGeom>
            <a:grpFill/>
          </p:spPr>
          <p:txBody>
            <a:bodyPr wrap="square" lIns="0" tIns="0" rIns="0" bIns="0" rtlCol="0"/>
            <a:lstStyle/>
            <a:p>
              <a:endParaRPr/>
            </a:p>
          </p:txBody>
        </p:sp>
        <p:sp>
          <p:nvSpPr>
            <p:cNvPr id="31" name="object 31"/>
            <p:cNvSpPr/>
            <p:nvPr/>
          </p:nvSpPr>
          <p:spPr>
            <a:xfrm>
              <a:off x="8546592" y="4943855"/>
              <a:ext cx="2363724" cy="673607"/>
            </a:xfrm>
            <a:prstGeom prst="rect">
              <a:avLst/>
            </a:prstGeom>
            <a:grpFill/>
          </p:spPr>
          <p:txBody>
            <a:bodyPr wrap="square" lIns="0" tIns="0" rIns="0" bIns="0" rtlCol="0"/>
            <a:lstStyle/>
            <a:p>
              <a:endParaRPr/>
            </a:p>
          </p:txBody>
        </p:sp>
        <p:sp>
          <p:nvSpPr>
            <p:cNvPr id="32" name="object 32"/>
            <p:cNvSpPr/>
            <p:nvPr/>
          </p:nvSpPr>
          <p:spPr>
            <a:xfrm>
              <a:off x="8459724" y="4486656"/>
              <a:ext cx="2500883" cy="1501140"/>
            </a:xfrm>
            <a:prstGeom prst="rect">
              <a:avLst/>
            </a:prstGeom>
            <a:grpFill/>
          </p:spPr>
          <p:txBody>
            <a:bodyPr wrap="square" lIns="0" tIns="0" rIns="0" bIns="0" rtlCol="0"/>
            <a:lstStyle/>
            <a:p>
              <a:endParaRPr dirty="0"/>
            </a:p>
          </p:txBody>
        </p:sp>
      </p:grpSp>
      <p:sp>
        <p:nvSpPr>
          <p:cNvPr id="33" name="object 33"/>
          <p:cNvSpPr txBox="1"/>
          <p:nvPr/>
        </p:nvSpPr>
        <p:spPr>
          <a:xfrm>
            <a:off x="8727440" y="5007990"/>
            <a:ext cx="1943735" cy="360680"/>
          </a:xfrm>
          <a:prstGeom prst="rect">
            <a:avLst/>
          </a:prstGeom>
          <a:solidFill>
            <a:srgbClr val="3A6483"/>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p:cNvGrpSpPr/>
          <p:nvPr/>
        </p:nvGrpSpPr>
        <p:grpSpPr>
          <a:xfrm>
            <a:off x="8438388" y="1089660"/>
            <a:ext cx="2580640" cy="3112135"/>
            <a:chOff x="8438388" y="1089660"/>
            <a:chExt cx="2580640" cy="3112135"/>
          </a:xfrm>
          <a:solidFill>
            <a:srgbClr val="3A6483"/>
          </a:solidFill>
        </p:grpSpPr>
        <p:sp>
          <p:nvSpPr>
            <p:cNvPr id="35" name="object 35"/>
            <p:cNvSpPr/>
            <p:nvPr/>
          </p:nvSpPr>
          <p:spPr>
            <a:xfrm>
              <a:off x="8833104" y="1089660"/>
              <a:ext cx="304800" cy="1941576"/>
            </a:xfrm>
            <a:prstGeom prst="rect">
              <a:avLst/>
            </a:prstGeom>
            <a:grpFill/>
          </p:spPr>
          <p:txBody>
            <a:bodyPr wrap="square" lIns="0" tIns="0" rIns="0" bIns="0" rtlCol="0"/>
            <a:lstStyle/>
            <a:p>
              <a:endParaRPr/>
            </a:p>
          </p:txBody>
        </p:sp>
        <p:sp>
          <p:nvSpPr>
            <p:cNvPr id="36" name="object 36"/>
            <p:cNvSpPr/>
            <p:nvPr/>
          </p:nvSpPr>
          <p:spPr>
            <a:xfrm>
              <a:off x="8854440" y="1110996"/>
              <a:ext cx="225551" cy="1862327"/>
            </a:xfrm>
            <a:prstGeom prst="rect">
              <a:avLst/>
            </a:prstGeom>
            <a:solidFill>
              <a:srgbClr val="FFC000"/>
            </a:solidFill>
            <a:ln>
              <a:solidFill>
                <a:srgbClr val="FFC000"/>
              </a:solidFill>
            </a:ln>
          </p:spPr>
          <p:txBody>
            <a:bodyPr wrap="square" lIns="0" tIns="0" rIns="0" bIns="0" rtlCol="0"/>
            <a:lstStyle/>
            <a:p>
              <a:endParaRPr dirty="0"/>
            </a:p>
          </p:txBody>
        </p:sp>
        <p:sp>
          <p:nvSpPr>
            <p:cNvPr id="37" name="object 37"/>
            <p:cNvSpPr/>
            <p:nvPr/>
          </p:nvSpPr>
          <p:spPr>
            <a:xfrm>
              <a:off x="8438388" y="2589276"/>
              <a:ext cx="2580131" cy="1580388"/>
            </a:xfrm>
            <a:prstGeom prst="rect">
              <a:avLst/>
            </a:prstGeom>
            <a:grpFill/>
          </p:spPr>
          <p:txBody>
            <a:bodyPr wrap="square" lIns="0" tIns="0" rIns="0" bIns="0" rtlCol="0"/>
            <a:lstStyle/>
            <a:p>
              <a:endParaRPr/>
            </a:p>
          </p:txBody>
        </p:sp>
        <p:sp>
          <p:nvSpPr>
            <p:cNvPr id="38" name="object 38"/>
            <p:cNvSpPr/>
            <p:nvPr/>
          </p:nvSpPr>
          <p:spPr>
            <a:xfrm>
              <a:off x="8659368" y="2606040"/>
              <a:ext cx="2203704" cy="1595628"/>
            </a:xfrm>
            <a:prstGeom prst="rect">
              <a:avLst/>
            </a:prstGeom>
            <a:grpFill/>
          </p:spPr>
          <p:txBody>
            <a:bodyPr wrap="square" lIns="0" tIns="0" rIns="0" bIns="0" rtlCol="0"/>
            <a:lstStyle/>
            <a:p>
              <a:endParaRPr/>
            </a:p>
          </p:txBody>
        </p:sp>
        <p:sp>
          <p:nvSpPr>
            <p:cNvPr id="39" name="object 39"/>
            <p:cNvSpPr/>
            <p:nvPr/>
          </p:nvSpPr>
          <p:spPr>
            <a:xfrm>
              <a:off x="8459724" y="2610612"/>
              <a:ext cx="2500883" cy="1501139"/>
            </a:xfrm>
            <a:prstGeom prst="rect">
              <a:avLst/>
            </a:prstGeom>
            <a:grpFill/>
          </p:spPr>
          <p:txBody>
            <a:bodyPr wrap="square" lIns="0" tIns="0" rIns="0" bIns="0" rtlCol="0"/>
            <a:lstStyle/>
            <a:p>
              <a:endParaRPr/>
            </a:p>
          </p:txBody>
        </p:sp>
      </p:grpSp>
      <p:sp>
        <p:nvSpPr>
          <p:cNvPr id="40" name="object 40"/>
          <p:cNvSpPr txBox="1"/>
          <p:nvPr/>
        </p:nvSpPr>
        <p:spPr>
          <a:xfrm>
            <a:off x="8840216" y="2670810"/>
            <a:ext cx="1708150" cy="1282065"/>
          </a:xfrm>
          <a:prstGeom prst="rect">
            <a:avLst/>
          </a:prstGeom>
          <a:solidFill>
            <a:srgbClr val="3A6483"/>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p:cNvGrpSpPr/>
          <p:nvPr/>
        </p:nvGrpSpPr>
        <p:grpSpPr>
          <a:xfrm>
            <a:off x="8438388" y="713231"/>
            <a:ext cx="2580640" cy="1580515"/>
            <a:chOff x="8438388" y="713231"/>
            <a:chExt cx="2580640" cy="1580515"/>
          </a:xfrm>
          <a:solidFill>
            <a:srgbClr val="3A6483"/>
          </a:solidFill>
        </p:grpSpPr>
        <p:sp>
          <p:nvSpPr>
            <p:cNvPr id="42" name="object 42"/>
            <p:cNvSpPr/>
            <p:nvPr/>
          </p:nvSpPr>
          <p:spPr>
            <a:xfrm>
              <a:off x="8438388" y="713231"/>
              <a:ext cx="2580131" cy="1580388"/>
            </a:xfrm>
            <a:prstGeom prst="rect">
              <a:avLst/>
            </a:prstGeom>
            <a:grpFill/>
          </p:spPr>
          <p:txBody>
            <a:bodyPr wrap="square" lIns="0" tIns="0" rIns="0" bIns="0" rtlCol="0"/>
            <a:lstStyle/>
            <a:p>
              <a:endParaRPr/>
            </a:p>
          </p:txBody>
        </p:sp>
        <p:sp>
          <p:nvSpPr>
            <p:cNvPr id="43" name="object 43"/>
            <p:cNvSpPr/>
            <p:nvPr/>
          </p:nvSpPr>
          <p:spPr>
            <a:xfrm>
              <a:off x="8525256" y="1037843"/>
              <a:ext cx="2468879" cy="981455"/>
            </a:xfrm>
            <a:prstGeom prst="rect">
              <a:avLst/>
            </a:prstGeom>
            <a:grpFill/>
          </p:spPr>
          <p:txBody>
            <a:bodyPr wrap="square" lIns="0" tIns="0" rIns="0" bIns="0" rtlCol="0"/>
            <a:lstStyle/>
            <a:p>
              <a:endParaRPr/>
            </a:p>
          </p:txBody>
        </p:sp>
        <p:sp>
          <p:nvSpPr>
            <p:cNvPr id="44" name="object 44"/>
            <p:cNvSpPr/>
            <p:nvPr/>
          </p:nvSpPr>
          <p:spPr>
            <a:xfrm>
              <a:off x="8459724" y="734567"/>
              <a:ext cx="2500883" cy="1501139"/>
            </a:xfrm>
            <a:prstGeom prst="rect">
              <a:avLst/>
            </a:prstGeom>
            <a:grpFill/>
          </p:spPr>
          <p:txBody>
            <a:bodyPr wrap="square" lIns="0" tIns="0" rIns="0" bIns="0" rtlCol="0"/>
            <a:lstStyle/>
            <a:p>
              <a:endParaRPr/>
            </a:p>
          </p:txBody>
        </p:sp>
      </p:grpSp>
      <p:sp>
        <p:nvSpPr>
          <p:cNvPr id="45" name="object 45"/>
          <p:cNvSpPr txBox="1"/>
          <p:nvPr/>
        </p:nvSpPr>
        <p:spPr>
          <a:xfrm>
            <a:off x="8706104" y="1101090"/>
            <a:ext cx="1983105" cy="668020"/>
          </a:xfrm>
          <a:prstGeom prst="rect">
            <a:avLst/>
          </a:prstGeom>
          <a:solidFill>
            <a:srgbClr val="3A6483"/>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
        <p:nvSpPr>
          <p:cNvPr id="46" name="object 46"/>
          <p:cNvSpPr txBox="1"/>
          <p:nvPr/>
        </p:nvSpPr>
        <p:spPr>
          <a:xfrm>
            <a:off x="535635" y="4448302"/>
            <a:ext cx="865505" cy="254000"/>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dirty="0">
              <a:latin typeface="Carlito"/>
              <a:cs typeface="Carlito"/>
            </a:endParaRPr>
          </a:p>
        </p:txBody>
      </p:sp>
      <p:sp>
        <p:nvSpPr>
          <p:cNvPr id="48" name="Rectangle 47">
            <a:extLst>
              <a:ext uri="{FF2B5EF4-FFF2-40B4-BE49-F238E27FC236}">
                <a16:creationId xmlns:a16="http://schemas.microsoft.com/office/drawing/2014/main" id="{2725F159-A30E-4570-82CC-2D220C1B86C8}"/>
              </a:ext>
            </a:extLst>
          </p:cNvPr>
          <p:cNvSpPr/>
          <p:nvPr/>
        </p:nvSpPr>
        <p:spPr>
          <a:xfrm>
            <a:off x="155171" y="5165443"/>
            <a:ext cx="3397349" cy="1200329"/>
          </a:xfrm>
          <a:prstGeom prst="rect">
            <a:avLst/>
          </a:prstGeom>
        </p:spPr>
        <p:txBody>
          <a:bodyPr wrap="square">
            <a:spAutoFit/>
          </a:bodyPr>
          <a:lstStyle/>
          <a:p>
            <a:r>
              <a:rPr lang="en-US" dirty="0">
                <a:solidFill>
                  <a:schemeClr val="bg1"/>
                </a:solidFill>
              </a:rPr>
              <a:t>https://github.com/hesehity/CAPSTONE/blob/main/Data%20Collection%20-%20Web%20Scraping.ipynb</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250</TotalTime>
  <Words>2700</Words>
  <Application>Microsoft Office PowerPoint</Application>
  <PresentationFormat>Widescreen</PresentationFormat>
  <Paragraphs>278</Paragraphs>
  <Slides>48</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Abadi</vt:lpstr>
      <vt:lpstr>Arial</vt:lpstr>
      <vt:lpstr>Calibri</vt:lpstr>
      <vt:lpstr>Calibri Light</vt:lpstr>
      <vt:lpstr>Carlito</vt:lpstr>
      <vt:lpstr>IBM Plex Mono SemiBold</vt:lpstr>
      <vt:lpstr>Times New Roman</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data to only  include Falcon 9  launches</vt:lpstr>
      <vt:lpstr>PowerPoint Presentation</vt:lpstr>
      <vt:lpstr>Data Wrangling</vt:lpstr>
      <vt:lpstr>EDA with Data Visualization</vt:lpstr>
      <vt:lpstr>EDA with SQL</vt:lpstr>
      <vt:lpstr>Build an interactive map with Folium</vt:lpstr>
      <vt:lpstr>Build a Dashboard with Plotly Dash</vt:lpstr>
      <vt:lpstr>Predictive analysis (Classification)</vt:lpstr>
      <vt:lpstr>Results </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PowerPoint Presentation</vt:lpstr>
      <vt:lpstr>All Launch Site Names</vt:lpstr>
      <vt:lpstr>Launch Site Names Beginning with `CCA`</vt:lpstr>
      <vt:lpstr>Total Payload Mass from NASA</vt:lpstr>
      <vt:lpstr>Average Payload Mass by F9 v1.1</vt:lpstr>
      <vt:lpstr>First Successful Ground Pad Landing Date</vt:lpstr>
      <vt:lpstr>Successful Drone Ship Landing with Payload  Between 4000 and 6000</vt:lpstr>
      <vt:lpstr>Total Number of Each Mission Outcome</vt:lpstr>
      <vt:lpstr>Boosters that Carried Maximum Payload</vt:lpstr>
      <vt:lpstr>2015 Failed Drone Ship Landing Records</vt:lpstr>
      <vt:lpstr>Ranking Counts of Successful Landings  Between 2010-06-04 and 2017-03-20</vt:lpstr>
      <vt:lpstr>PowerPoint Presentation</vt:lpstr>
      <vt:lpstr>Launch Site Locations </vt:lpstr>
      <vt:lpstr>Color-Coded Launch Markers </vt:lpstr>
      <vt:lpstr>Key Location Proximities </vt:lpstr>
      <vt:lpstr>PowerPoint Presentation</vt:lpstr>
      <vt:lpstr>Successful Launches Across Launch Sites </vt:lpstr>
      <vt:lpstr>Highest Success Rate Launch Site </vt:lpstr>
      <vt:lpstr>Payload Mass vs. Success vs. Booster  Version Category </vt:lpstr>
      <vt:lpstr>PowerPoint Presentation</vt:lpstr>
      <vt:lpstr>Classification Accuracy</vt:lpstr>
      <vt:lpstr>Confusion Matrix</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Hani Fahim ElSehity</cp:lastModifiedBy>
  <cp:revision>220</cp:revision>
  <dcterms:created xsi:type="dcterms:W3CDTF">2021-04-29T18:58:34Z</dcterms:created>
  <dcterms:modified xsi:type="dcterms:W3CDTF">2022-03-02T04:18:57Z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